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831" r:id="rId2"/>
    <p:sldId id="1074" r:id="rId3"/>
    <p:sldId id="832" r:id="rId4"/>
    <p:sldId id="833" r:id="rId5"/>
    <p:sldId id="996" r:id="rId6"/>
    <p:sldId id="1073" r:id="rId7"/>
    <p:sldId id="998" r:id="rId8"/>
    <p:sldId id="834" r:id="rId9"/>
    <p:sldId id="1072" r:id="rId10"/>
    <p:sldId id="836" r:id="rId11"/>
    <p:sldId id="837" r:id="rId12"/>
    <p:sldId id="838" r:id="rId13"/>
    <p:sldId id="840" r:id="rId14"/>
    <p:sldId id="839" r:id="rId15"/>
    <p:sldId id="841" r:id="rId16"/>
    <p:sldId id="842" r:id="rId17"/>
    <p:sldId id="852" r:id="rId18"/>
    <p:sldId id="853" r:id="rId19"/>
    <p:sldId id="854" r:id="rId20"/>
    <p:sldId id="855" r:id="rId21"/>
    <p:sldId id="856" r:id="rId22"/>
    <p:sldId id="857" r:id="rId23"/>
    <p:sldId id="858" r:id="rId24"/>
    <p:sldId id="859" r:id="rId25"/>
    <p:sldId id="860" r:id="rId26"/>
    <p:sldId id="861" r:id="rId27"/>
    <p:sldId id="862" r:id="rId28"/>
    <p:sldId id="1081" r:id="rId29"/>
    <p:sldId id="979" r:id="rId30"/>
    <p:sldId id="980" r:id="rId31"/>
    <p:sldId id="1098" r:id="rId32"/>
  </p:sldIdLst>
  <p:sldSz cx="9144000" cy="6858000" type="screen4x3"/>
  <p:notesSz cx="6858000" cy="9144000"/>
  <p:defaultTextStyle>
    <a:defPPr>
      <a:defRPr lang="pl-PL"/>
    </a:defPPr>
    <a:lvl1pPr algn="ctr" rtl="0" fontAlgn="base">
      <a:spcBef>
        <a:spcPct val="0"/>
      </a:spcBef>
      <a:spcAft>
        <a:spcPct val="0"/>
      </a:spcAft>
      <a:defRPr sz="1900" b="1" kern="1200" baseline="36000">
        <a:solidFill>
          <a:srgbClr val="FF3300"/>
        </a:solidFill>
        <a:latin typeface="Arial" charset="0"/>
        <a:ea typeface="+mn-ea"/>
        <a:cs typeface="+mn-cs"/>
      </a:defRPr>
    </a:lvl1pPr>
    <a:lvl2pPr marL="457200" algn="ctr" rtl="0" fontAlgn="base">
      <a:spcBef>
        <a:spcPct val="0"/>
      </a:spcBef>
      <a:spcAft>
        <a:spcPct val="0"/>
      </a:spcAft>
      <a:defRPr sz="1900" b="1" kern="1200" baseline="36000">
        <a:solidFill>
          <a:srgbClr val="FF3300"/>
        </a:solidFill>
        <a:latin typeface="Arial" charset="0"/>
        <a:ea typeface="+mn-ea"/>
        <a:cs typeface="+mn-cs"/>
      </a:defRPr>
    </a:lvl2pPr>
    <a:lvl3pPr marL="914400" algn="ctr" rtl="0" fontAlgn="base">
      <a:spcBef>
        <a:spcPct val="0"/>
      </a:spcBef>
      <a:spcAft>
        <a:spcPct val="0"/>
      </a:spcAft>
      <a:defRPr sz="1900" b="1" kern="1200" baseline="36000">
        <a:solidFill>
          <a:srgbClr val="FF3300"/>
        </a:solidFill>
        <a:latin typeface="Arial" charset="0"/>
        <a:ea typeface="+mn-ea"/>
        <a:cs typeface="+mn-cs"/>
      </a:defRPr>
    </a:lvl3pPr>
    <a:lvl4pPr marL="1371600" algn="ctr" rtl="0" fontAlgn="base">
      <a:spcBef>
        <a:spcPct val="0"/>
      </a:spcBef>
      <a:spcAft>
        <a:spcPct val="0"/>
      </a:spcAft>
      <a:defRPr sz="1900" b="1" kern="1200" baseline="36000">
        <a:solidFill>
          <a:srgbClr val="FF3300"/>
        </a:solidFill>
        <a:latin typeface="Arial" charset="0"/>
        <a:ea typeface="+mn-ea"/>
        <a:cs typeface="+mn-cs"/>
      </a:defRPr>
    </a:lvl4pPr>
    <a:lvl5pPr marL="1828800" algn="ctr" rtl="0" fontAlgn="base">
      <a:spcBef>
        <a:spcPct val="0"/>
      </a:spcBef>
      <a:spcAft>
        <a:spcPct val="0"/>
      </a:spcAft>
      <a:defRPr sz="1900" b="1" kern="1200" baseline="36000">
        <a:solidFill>
          <a:srgbClr val="FF3300"/>
        </a:solidFill>
        <a:latin typeface="Arial" charset="0"/>
        <a:ea typeface="+mn-ea"/>
        <a:cs typeface="+mn-cs"/>
      </a:defRPr>
    </a:lvl5pPr>
    <a:lvl6pPr marL="2286000" algn="l" defTabSz="914400" rtl="0" eaLnBrk="1" latinLnBrk="0" hangingPunct="1">
      <a:defRPr sz="1900" b="1" kern="1200" baseline="36000">
        <a:solidFill>
          <a:srgbClr val="FF3300"/>
        </a:solidFill>
        <a:latin typeface="Arial" charset="0"/>
        <a:ea typeface="+mn-ea"/>
        <a:cs typeface="+mn-cs"/>
      </a:defRPr>
    </a:lvl6pPr>
    <a:lvl7pPr marL="2743200" algn="l" defTabSz="914400" rtl="0" eaLnBrk="1" latinLnBrk="0" hangingPunct="1">
      <a:defRPr sz="1900" b="1" kern="1200" baseline="36000">
        <a:solidFill>
          <a:srgbClr val="FF3300"/>
        </a:solidFill>
        <a:latin typeface="Arial" charset="0"/>
        <a:ea typeface="+mn-ea"/>
        <a:cs typeface="+mn-cs"/>
      </a:defRPr>
    </a:lvl7pPr>
    <a:lvl8pPr marL="3200400" algn="l" defTabSz="914400" rtl="0" eaLnBrk="1" latinLnBrk="0" hangingPunct="1">
      <a:defRPr sz="1900" b="1" kern="1200" baseline="36000">
        <a:solidFill>
          <a:srgbClr val="FF3300"/>
        </a:solidFill>
        <a:latin typeface="Arial" charset="0"/>
        <a:ea typeface="+mn-ea"/>
        <a:cs typeface="+mn-cs"/>
      </a:defRPr>
    </a:lvl8pPr>
    <a:lvl9pPr marL="3657600" algn="l" defTabSz="914400" rtl="0" eaLnBrk="1" latinLnBrk="0" hangingPunct="1">
      <a:defRPr sz="1900" b="1" kern="1200" baseline="36000">
        <a:solidFill>
          <a:srgbClr val="FF3300"/>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006600"/>
    <a:srgbClr val="FF9900"/>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580"/>
    <p:restoredTop sz="90952" autoAdjust="0"/>
  </p:normalViewPr>
  <p:slideViewPr>
    <p:cSldViewPr>
      <p:cViewPr varScale="1">
        <p:scale>
          <a:sx n="116" d="100"/>
          <a:sy n="116" d="100"/>
        </p:scale>
        <p:origin x="2704"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png>
</file>

<file path=ppt/media/image21.jpeg>
</file>

<file path=ppt/media/image22.png>
</file>

<file path=ppt/media/image23.png>
</file>

<file path=ppt/media/image24.jpeg>
</file>

<file path=ppt/media/image25.jpeg>
</file>

<file path=ppt/media/image26.jpe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gif>
</file>

<file path=ppt/media/image36.png>
</file>

<file path=ppt/media/image37.png>
</file>

<file path=ppt/media/image38.png>
</file>

<file path=ppt/media/image4.jpg>
</file>

<file path=ppt/media/image5.jpeg>
</file>

<file path=ppt/media/image6.jpe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pl-PL"/>
          </a:p>
        </p:txBody>
      </p:sp>
      <p:sp>
        <p:nvSpPr>
          <p:cNvPr id="3" name="Symbol zastępczy daty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5A8240B2-0376-4C54-8C70-9CFBBD813B07}" type="datetimeFigureOut">
              <a:rPr lang="pl-PL"/>
              <a:pPr>
                <a:defRPr/>
              </a:pPr>
              <a:t>12.12.2022</a:t>
            </a:fld>
            <a:endParaRPr lang="pl-PL"/>
          </a:p>
        </p:txBody>
      </p:sp>
      <p:sp>
        <p:nvSpPr>
          <p:cNvPr id="4" name="Symbol zastępczy obrazu slajdu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pl-PL" noProof="0"/>
          </a:p>
        </p:txBody>
      </p:sp>
      <p:sp>
        <p:nvSpPr>
          <p:cNvPr id="5" name="Symbol zastępczy notatek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pl-PL" noProof="0"/>
              <a:t>Kliknij, aby edytować style wzorca tekstu</a:t>
            </a:r>
          </a:p>
          <a:p>
            <a:pPr lvl="1"/>
            <a:r>
              <a:rPr lang="pl-PL" noProof="0"/>
              <a:t>Drugi poziom</a:t>
            </a:r>
          </a:p>
          <a:p>
            <a:pPr lvl="2"/>
            <a:r>
              <a:rPr lang="pl-PL" noProof="0"/>
              <a:t>Trzeci poziom</a:t>
            </a:r>
          </a:p>
          <a:p>
            <a:pPr lvl="3"/>
            <a:r>
              <a:rPr lang="pl-PL" noProof="0"/>
              <a:t>Czwarty poziom</a:t>
            </a:r>
          </a:p>
          <a:p>
            <a:pPr lvl="4"/>
            <a:r>
              <a:rPr lang="pl-PL" noProof="0"/>
              <a:t>Piąty poziom</a:t>
            </a:r>
          </a:p>
        </p:txBody>
      </p:sp>
      <p:sp>
        <p:nvSpPr>
          <p:cNvPr id="6" name="Symbol zastępczy stopki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pl-PL"/>
          </a:p>
        </p:txBody>
      </p:sp>
      <p:sp>
        <p:nvSpPr>
          <p:cNvPr id="7" name="Symbol zastępczy numeru slajdu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C5A277B7-97B1-453F-BCA5-6E3F9DA1F849}" type="slidenum">
              <a:rPr lang="pl-PL"/>
              <a:pPr>
                <a:defRPr/>
              </a:pPr>
              <a:t>‹#›</a:t>
            </a:fld>
            <a:endParaRPr lang="pl-PL"/>
          </a:p>
        </p:txBody>
      </p:sp>
    </p:spTree>
    <p:extLst>
      <p:ext uri="{BB962C8B-B14F-4D97-AF65-F5344CB8AC3E}">
        <p14:creationId xmlns:p14="http://schemas.microsoft.com/office/powerpoint/2010/main" val="117107135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pPr>
              <a:defRPr/>
            </a:pPr>
            <a:fld id="{C5A277B7-97B1-453F-BCA5-6E3F9DA1F849}" type="slidenum">
              <a:rPr lang="pl-PL" smtClean="0"/>
              <a:pPr>
                <a:defRPr/>
              </a:pPr>
              <a:t>17</a:t>
            </a:fld>
            <a:endParaRPr lang="pl-PL"/>
          </a:p>
        </p:txBody>
      </p:sp>
    </p:spTree>
    <p:extLst>
      <p:ext uri="{BB962C8B-B14F-4D97-AF65-F5344CB8AC3E}">
        <p14:creationId xmlns:p14="http://schemas.microsoft.com/office/powerpoint/2010/main" val="1410912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685800" y="2130425"/>
            <a:ext cx="7772400" cy="1470025"/>
          </a:xfrm>
        </p:spPr>
        <p:txBody>
          <a:bodyPr/>
          <a:lstStyle/>
          <a:p>
            <a:r>
              <a:rPr lang="pl-PL"/>
              <a:t>Kliknij, aby edytować styl</a:t>
            </a:r>
          </a:p>
        </p:txBody>
      </p:sp>
      <p:sp>
        <p:nvSpPr>
          <p:cNvPr id="3" name="Podtytuł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pl-PL"/>
              <a:t>Kliknij, aby edytować styl wzorca podtytułu</a:t>
            </a:r>
          </a:p>
        </p:txBody>
      </p:sp>
      <p:sp>
        <p:nvSpPr>
          <p:cNvPr id="4" name="Rectangle 4"/>
          <p:cNvSpPr>
            <a:spLocks noGrp="1" noChangeArrowheads="1"/>
          </p:cNvSpPr>
          <p:nvPr>
            <p:ph type="dt" sz="half" idx="10"/>
          </p:nvPr>
        </p:nvSpPr>
        <p:spPr>
          <a:ln/>
        </p:spPr>
        <p:txBody>
          <a:bodyPr/>
          <a:lstStyle>
            <a:lvl1pPr>
              <a:defRPr/>
            </a:lvl1pPr>
          </a:lstStyle>
          <a:p>
            <a:pPr>
              <a:defRPr/>
            </a:pPr>
            <a:endParaRPr lang="pl-PL"/>
          </a:p>
        </p:txBody>
      </p:sp>
      <p:sp>
        <p:nvSpPr>
          <p:cNvPr id="5" name="Rectangle 5"/>
          <p:cNvSpPr>
            <a:spLocks noGrp="1" noChangeArrowheads="1"/>
          </p:cNvSpPr>
          <p:nvPr>
            <p:ph type="ftr" sz="quarter" idx="11"/>
          </p:nvPr>
        </p:nvSpPr>
        <p:spPr>
          <a:ln/>
        </p:spPr>
        <p:txBody>
          <a:bodyPr/>
          <a:lstStyle>
            <a:lvl1pPr>
              <a:defRPr/>
            </a:lvl1pPr>
          </a:lstStyle>
          <a:p>
            <a:pPr>
              <a:defRPr/>
            </a:pPr>
            <a:endParaRPr lang="pl-PL"/>
          </a:p>
        </p:txBody>
      </p:sp>
      <p:sp>
        <p:nvSpPr>
          <p:cNvPr id="6" name="Rectangle 6"/>
          <p:cNvSpPr>
            <a:spLocks noGrp="1" noChangeArrowheads="1"/>
          </p:cNvSpPr>
          <p:nvPr>
            <p:ph type="sldNum" sz="quarter" idx="12"/>
          </p:nvPr>
        </p:nvSpPr>
        <p:spPr>
          <a:ln/>
        </p:spPr>
        <p:txBody>
          <a:bodyPr/>
          <a:lstStyle>
            <a:lvl1pPr>
              <a:defRPr/>
            </a:lvl1pPr>
          </a:lstStyle>
          <a:p>
            <a:pPr>
              <a:defRPr/>
            </a:pPr>
            <a:fld id="{66EEF1C1-8031-41EA-91F1-0A3DDB4A1835}" type="slidenum">
              <a:rPr lang="pl-PL"/>
              <a:pPr>
                <a:defRPr/>
              </a:pPr>
              <a:t>‹#›</a:t>
            </a:fld>
            <a:endParaRPr lang="pl-PL"/>
          </a:p>
        </p:txBody>
      </p:sp>
    </p:spTree>
    <p:extLst>
      <p:ext uri="{BB962C8B-B14F-4D97-AF65-F5344CB8AC3E}">
        <p14:creationId xmlns:p14="http://schemas.microsoft.com/office/powerpoint/2010/main" val="2763716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tytułu pionowego 2"/>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4"/>
          <p:cNvSpPr>
            <a:spLocks noGrp="1" noChangeArrowheads="1"/>
          </p:cNvSpPr>
          <p:nvPr>
            <p:ph type="dt" sz="half" idx="10"/>
          </p:nvPr>
        </p:nvSpPr>
        <p:spPr>
          <a:ln/>
        </p:spPr>
        <p:txBody>
          <a:bodyPr/>
          <a:lstStyle>
            <a:lvl1pPr>
              <a:defRPr/>
            </a:lvl1pPr>
          </a:lstStyle>
          <a:p>
            <a:pPr>
              <a:defRPr/>
            </a:pPr>
            <a:endParaRPr lang="pl-PL"/>
          </a:p>
        </p:txBody>
      </p:sp>
      <p:sp>
        <p:nvSpPr>
          <p:cNvPr id="5" name="Rectangle 5"/>
          <p:cNvSpPr>
            <a:spLocks noGrp="1" noChangeArrowheads="1"/>
          </p:cNvSpPr>
          <p:nvPr>
            <p:ph type="ftr" sz="quarter" idx="11"/>
          </p:nvPr>
        </p:nvSpPr>
        <p:spPr>
          <a:ln/>
        </p:spPr>
        <p:txBody>
          <a:bodyPr/>
          <a:lstStyle>
            <a:lvl1pPr>
              <a:defRPr/>
            </a:lvl1pPr>
          </a:lstStyle>
          <a:p>
            <a:pPr>
              <a:defRPr/>
            </a:pPr>
            <a:endParaRPr lang="pl-PL"/>
          </a:p>
        </p:txBody>
      </p:sp>
      <p:sp>
        <p:nvSpPr>
          <p:cNvPr id="6" name="Rectangle 6"/>
          <p:cNvSpPr>
            <a:spLocks noGrp="1" noChangeArrowheads="1"/>
          </p:cNvSpPr>
          <p:nvPr>
            <p:ph type="sldNum" sz="quarter" idx="12"/>
          </p:nvPr>
        </p:nvSpPr>
        <p:spPr>
          <a:ln/>
        </p:spPr>
        <p:txBody>
          <a:bodyPr/>
          <a:lstStyle>
            <a:lvl1pPr>
              <a:defRPr/>
            </a:lvl1pPr>
          </a:lstStyle>
          <a:p>
            <a:pPr>
              <a:defRPr/>
            </a:pPr>
            <a:fld id="{A5484CCF-E141-414E-A470-0924D188F62E}" type="slidenum">
              <a:rPr lang="pl-PL"/>
              <a:pPr>
                <a:defRPr/>
              </a:pPr>
              <a:t>‹#›</a:t>
            </a:fld>
            <a:endParaRPr lang="pl-PL"/>
          </a:p>
        </p:txBody>
      </p:sp>
    </p:spTree>
    <p:extLst>
      <p:ext uri="{BB962C8B-B14F-4D97-AF65-F5344CB8AC3E}">
        <p14:creationId xmlns:p14="http://schemas.microsoft.com/office/powerpoint/2010/main" val="3727253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884988" y="476250"/>
            <a:ext cx="1801812" cy="5649913"/>
          </a:xfrm>
        </p:spPr>
        <p:txBody>
          <a:bodyPr vert="eaVert"/>
          <a:lstStyle/>
          <a:p>
            <a:r>
              <a:rPr lang="pl-PL"/>
              <a:t>Kliknij, aby edytować styl</a:t>
            </a:r>
          </a:p>
        </p:txBody>
      </p:sp>
      <p:sp>
        <p:nvSpPr>
          <p:cNvPr id="3" name="Symbol zastępczy tytułu pionowego 2"/>
          <p:cNvSpPr>
            <a:spLocks noGrp="1"/>
          </p:cNvSpPr>
          <p:nvPr>
            <p:ph type="body" orient="vert" idx="1"/>
          </p:nvPr>
        </p:nvSpPr>
        <p:spPr>
          <a:xfrm>
            <a:off x="1477963" y="476250"/>
            <a:ext cx="5254625" cy="5649913"/>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4"/>
          <p:cNvSpPr>
            <a:spLocks noGrp="1" noChangeArrowheads="1"/>
          </p:cNvSpPr>
          <p:nvPr>
            <p:ph type="dt" sz="half" idx="10"/>
          </p:nvPr>
        </p:nvSpPr>
        <p:spPr>
          <a:ln/>
        </p:spPr>
        <p:txBody>
          <a:bodyPr/>
          <a:lstStyle>
            <a:lvl1pPr>
              <a:defRPr/>
            </a:lvl1pPr>
          </a:lstStyle>
          <a:p>
            <a:pPr>
              <a:defRPr/>
            </a:pPr>
            <a:endParaRPr lang="pl-PL"/>
          </a:p>
        </p:txBody>
      </p:sp>
      <p:sp>
        <p:nvSpPr>
          <p:cNvPr id="5" name="Rectangle 5"/>
          <p:cNvSpPr>
            <a:spLocks noGrp="1" noChangeArrowheads="1"/>
          </p:cNvSpPr>
          <p:nvPr>
            <p:ph type="ftr" sz="quarter" idx="11"/>
          </p:nvPr>
        </p:nvSpPr>
        <p:spPr>
          <a:ln/>
        </p:spPr>
        <p:txBody>
          <a:bodyPr/>
          <a:lstStyle>
            <a:lvl1pPr>
              <a:defRPr/>
            </a:lvl1pPr>
          </a:lstStyle>
          <a:p>
            <a:pPr>
              <a:defRPr/>
            </a:pPr>
            <a:endParaRPr lang="pl-PL"/>
          </a:p>
        </p:txBody>
      </p:sp>
      <p:sp>
        <p:nvSpPr>
          <p:cNvPr id="6" name="Rectangle 6"/>
          <p:cNvSpPr>
            <a:spLocks noGrp="1" noChangeArrowheads="1"/>
          </p:cNvSpPr>
          <p:nvPr>
            <p:ph type="sldNum" sz="quarter" idx="12"/>
          </p:nvPr>
        </p:nvSpPr>
        <p:spPr>
          <a:ln/>
        </p:spPr>
        <p:txBody>
          <a:bodyPr/>
          <a:lstStyle>
            <a:lvl1pPr>
              <a:defRPr/>
            </a:lvl1pPr>
          </a:lstStyle>
          <a:p>
            <a:pPr>
              <a:defRPr/>
            </a:pPr>
            <a:fld id="{39290B71-07DA-4ECD-AEAE-CE86CFED2DF1}" type="slidenum">
              <a:rPr lang="pl-PL"/>
              <a:pPr>
                <a:defRPr/>
              </a:pPr>
              <a:t>‹#›</a:t>
            </a:fld>
            <a:endParaRPr lang="pl-PL"/>
          </a:p>
        </p:txBody>
      </p:sp>
    </p:spTree>
    <p:extLst>
      <p:ext uri="{BB962C8B-B14F-4D97-AF65-F5344CB8AC3E}">
        <p14:creationId xmlns:p14="http://schemas.microsoft.com/office/powerpoint/2010/main" val="308684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zawartości 2"/>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4"/>
          <p:cNvSpPr>
            <a:spLocks noGrp="1" noChangeArrowheads="1"/>
          </p:cNvSpPr>
          <p:nvPr>
            <p:ph type="dt" sz="half" idx="10"/>
          </p:nvPr>
        </p:nvSpPr>
        <p:spPr>
          <a:ln/>
        </p:spPr>
        <p:txBody>
          <a:bodyPr/>
          <a:lstStyle>
            <a:lvl1pPr>
              <a:defRPr/>
            </a:lvl1pPr>
          </a:lstStyle>
          <a:p>
            <a:pPr>
              <a:defRPr/>
            </a:pPr>
            <a:endParaRPr lang="pl-PL"/>
          </a:p>
        </p:txBody>
      </p:sp>
      <p:sp>
        <p:nvSpPr>
          <p:cNvPr id="5" name="Rectangle 5"/>
          <p:cNvSpPr>
            <a:spLocks noGrp="1" noChangeArrowheads="1"/>
          </p:cNvSpPr>
          <p:nvPr>
            <p:ph type="ftr" sz="quarter" idx="11"/>
          </p:nvPr>
        </p:nvSpPr>
        <p:spPr>
          <a:ln/>
        </p:spPr>
        <p:txBody>
          <a:bodyPr/>
          <a:lstStyle>
            <a:lvl1pPr>
              <a:defRPr/>
            </a:lvl1pPr>
          </a:lstStyle>
          <a:p>
            <a:pPr>
              <a:defRPr/>
            </a:pPr>
            <a:endParaRPr lang="pl-PL"/>
          </a:p>
        </p:txBody>
      </p:sp>
      <p:sp>
        <p:nvSpPr>
          <p:cNvPr id="6" name="Rectangle 6"/>
          <p:cNvSpPr>
            <a:spLocks noGrp="1" noChangeArrowheads="1"/>
          </p:cNvSpPr>
          <p:nvPr>
            <p:ph type="sldNum" sz="quarter" idx="12"/>
          </p:nvPr>
        </p:nvSpPr>
        <p:spPr>
          <a:ln/>
        </p:spPr>
        <p:txBody>
          <a:bodyPr/>
          <a:lstStyle>
            <a:lvl1pPr>
              <a:defRPr/>
            </a:lvl1pPr>
          </a:lstStyle>
          <a:p>
            <a:pPr>
              <a:defRPr/>
            </a:pPr>
            <a:fld id="{DB62D469-0393-47C6-87F9-EE07FD04E5AD}" type="slidenum">
              <a:rPr lang="pl-PL"/>
              <a:pPr>
                <a:defRPr/>
              </a:pPr>
              <a:t>‹#›</a:t>
            </a:fld>
            <a:endParaRPr lang="pl-PL"/>
          </a:p>
        </p:txBody>
      </p:sp>
    </p:spTree>
    <p:extLst>
      <p:ext uri="{BB962C8B-B14F-4D97-AF65-F5344CB8AC3E}">
        <p14:creationId xmlns:p14="http://schemas.microsoft.com/office/powerpoint/2010/main" val="2421449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722313" y="4406900"/>
            <a:ext cx="7772400" cy="1362075"/>
          </a:xfrm>
        </p:spPr>
        <p:txBody>
          <a:bodyPr anchor="t"/>
          <a:lstStyle>
            <a:lvl1pPr algn="l">
              <a:defRPr sz="4000" b="1" cap="all"/>
            </a:lvl1pPr>
          </a:lstStyle>
          <a:p>
            <a:r>
              <a:rPr lang="pl-PL"/>
              <a:t>Kliknij, aby edytować styl</a:t>
            </a:r>
          </a:p>
        </p:txBody>
      </p:sp>
      <p:sp>
        <p:nvSpPr>
          <p:cNvPr id="3" name="Symbol zastępczy tekstu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pl-PL"/>
              <a:t>Kliknij, aby edytować style wzorca tekstu</a:t>
            </a:r>
          </a:p>
        </p:txBody>
      </p:sp>
      <p:sp>
        <p:nvSpPr>
          <p:cNvPr id="4" name="Rectangle 4"/>
          <p:cNvSpPr>
            <a:spLocks noGrp="1" noChangeArrowheads="1"/>
          </p:cNvSpPr>
          <p:nvPr>
            <p:ph type="dt" sz="half" idx="10"/>
          </p:nvPr>
        </p:nvSpPr>
        <p:spPr>
          <a:ln/>
        </p:spPr>
        <p:txBody>
          <a:bodyPr/>
          <a:lstStyle>
            <a:lvl1pPr>
              <a:defRPr/>
            </a:lvl1pPr>
          </a:lstStyle>
          <a:p>
            <a:pPr>
              <a:defRPr/>
            </a:pPr>
            <a:endParaRPr lang="pl-PL"/>
          </a:p>
        </p:txBody>
      </p:sp>
      <p:sp>
        <p:nvSpPr>
          <p:cNvPr id="5" name="Rectangle 5"/>
          <p:cNvSpPr>
            <a:spLocks noGrp="1" noChangeArrowheads="1"/>
          </p:cNvSpPr>
          <p:nvPr>
            <p:ph type="ftr" sz="quarter" idx="11"/>
          </p:nvPr>
        </p:nvSpPr>
        <p:spPr>
          <a:ln/>
        </p:spPr>
        <p:txBody>
          <a:bodyPr/>
          <a:lstStyle>
            <a:lvl1pPr>
              <a:defRPr/>
            </a:lvl1pPr>
          </a:lstStyle>
          <a:p>
            <a:pPr>
              <a:defRPr/>
            </a:pPr>
            <a:endParaRPr lang="pl-PL"/>
          </a:p>
        </p:txBody>
      </p:sp>
      <p:sp>
        <p:nvSpPr>
          <p:cNvPr id="6" name="Rectangle 6"/>
          <p:cNvSpPr>
            <a:spLocks noGrp="1" noChangeArrowheads="1"/>
          </p:cNvSpPr>
          <p:nvPr>
            <p:ph type="sldNum" sz="quarter" idx="12"/>
          </p:nvPr>
        </p:nvSpPr>
        <p:spPr>
          <a:ln/>
        </p:spPr>
        <p:txBody>
          <a:bodyPr/>
          <a:lstStyle>
            <a:lvl1pPr>
              <a:defRPr/>
            </a:lvl1pPr>
          </a:lstStyle>
          <a:p>
            <a:pPr>
              <a:defRPr/>
            </a:pPr>
            <a:fld id="{252B7A93-5830-4460-8720-5580CFD21FEF}" type="slidenum">
              <a:rPr lang="pl-PL"/>
              <a:pPr>
                <a:defRPr/>
              </a:pPr>
              <a:t>‹#›</a:t>
            </a:fld>
            <a:endParaRPr lang="pl-PL"/>
          </a:p>
        </p:txBody>
      </p:sp>
    </p:spTree>
    <p:extLst>
      <p:ext uri="{BB962C8B-B14F-4D97-AF65-F5344CB8AC3E}">
        <p14:creationId xmlns:p14="http://schemas.microsoft.com/office/powerpoint/2010/main" val="18356352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zawartości 2"/>
          <p:cNvSpPr>
            <a:spLocks noGrp="1"/>
          </p:cNvSpPr>
          <p:nvPr>
            <p:ph sz="half" idx="1"/>
          </p:nvPr>
        </p:nvSpPr>
        <p:spPr>
          <a:xfrm>
            <a:off x="1477963" y="1628775"/>
            <a:ext cx="3527425" cy="44973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5157788" y="1628775"/>
            <a:ext cx="3529012" cy="44973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Rectangle 4"/>
          <p:cNvSpPr>
            <a:spLocks noGrp="1" noChangeArrowheads="1"/>
          </p:cNvSpPr>
          <p:nvPr>
            <p:ph type="dt" sz="half" idx="10"/>
          </p:nvPr>
        </p:nvSpPr>
        <p:spPr>
          <a:ln/>
        </p:spPr>
        <p:txBody>
          <a:bodyPr/>
          <a:lstStyle>
            <a:lvl1pPr>
              <a:defRPr/>
            </a:lvl1pPr>
          </a:lstStyle>
          <a:p>
            <a:pPr>
              <a:defRPr/>
            </a:pPr>
            <a:endParaRPr lang="pl-PL"/>
          </a:p>
        </p:txBody>
      </p:sp>
      <p:sp>
        <p:nvSpPr>
          <p:cNvPr id="6" name="Rectangle 5"/>
          <p:cNvSpPr>
            <a:spLocks noGrp="1" noChangeArrowheads="1"/>
          </p:cNvSpPr>
          <p:nvPr>
            <p:ph type="ftr" sz="quarter" idx="11"/>
          </p:nvPr>
        </p:nvSpPr>
        <p:spPr>
          <a:ln/>
        </p:spPr>
        <p:txBody>
          <a:bodyPr/>
          <a:lstStyle>
            <a:lvl1pPr>
              <a:defRPr/>
            </a:lvl1pPr>
          </a:lstStyle>
          <a:p>
            <a:pPr>
              <a:defRPr/>
            </a:pPr>
            <a:endParaRPr lang="pl-PL"/>
          </a:p>
        </p:txBody>
      </p:sp>
      <p:sp>
        <p:nvSpPr>
          <p:cNvPr id="7" name="Rectangle 6"/>
          <p:cNvSpPr>
            <a:spLocks noGrp="1" noChangeArrowheads="1"/>
          </p:cNvSpPr>
          <p:nvPr>
            <p:ph type="sldNum" sz="quarter" idx="12"/>
          </p:nvPr>
        </p:nvSpPr>
        <p:spPr>
          <a:ln/>
        </p:spPr>
        <p:txBody>
          <a:bodyPr/>
          <a:lstStyle>
            <a:lvl1pPr>
              <a:defRPr/>
            </a:lvl1pPr>
          </a:lstStyle>
          <a:p>
            <a:pPr>
              <a:defRPr/>
            </a:pPr>
            <a:fld id="{C9F437BE-3849-4E9C-B877-BD0F0B4FCAF1}" type="slidenum">
              <a:rPr lang="pl-PL"/>
              <a:pPr>
                <a:defRPr/>
              </a:pPr>
              <a:t>‹#›</a:t>
            </a:fld>
            <a:endParaRPr lang="pl-PL"/>
          </a:p>
        </p:txBody>
      </p:sp>
    </p:spTree>
    <p:extLst>
      <p:ext uri="{BB962C8B-B14F-4D97-AF65-F5344CB8AC3E}">
        <p14:creationId xmlns:p14="http://schemas.microsoft.com/office/powerpoint/2010/main" val="3609670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457200" y="274638"/>
            <a:ext cx="8229600" cy="1143000"/>
          </a:xfrm>
        </p:spPr>
        <p:txBody>
          <a:bodyPr/>
          <a:lstStyle>
            <a:lvl1pPr>
              <a:defRPr/>
            </a:lvl1pPr>
          </a:lstStyle>
          <a:p>
            <a:r>
              <a:rPr lang="pl-PL"/>
              <a:t>Kliknij, aby edytować styl</a:t>
            </a:r>
          </a:p>
        </p:txBody>
      </p:sp>
      <p:sp>
        <p:nvSpPr>
          <p:cNvPr id="3" name="Symbol zastępczy tekstu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4" name="Symbol zastępczy zawartości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6" name="Symbol zastępczy zawartości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Rectangle 4"/>
          <p:cNvSpPr>
            <a:spLocks noGrp="1" noChangeArrowheads="1"/>
          </p:cNvSpPr>
          <p:nvPr>
            <p:ph type="dt" sz="half" idx="10"/>
          </p:nvPr>
        </p:nvSpPr>
        <p:spPr>
          <a:ln/>
        </p:spPr>
        <p:txBody>
          <a:bodyPr/>
          <a:lstStyle>
            <a:lvl1pPr>
              <a:defRPr/>
            </a:lvl1pPr>
          </a:lstStyle>
          <a:p>
            <a:pPr>
              <a:defRPr/>
            </a:pPr>
            <a:endParaRPr lang="pl-PL"/>
          </a:p>
        </p:txBody>
      </p:sp>
      <p:sp>
        <p:nvSpPr>
          <p:cNvPr id="8" name="Rectangle 5"/>
          <p:cNvSpPr>
            <a:spLocks noGrp="1" noChangeArrowheads="1"/>
          </p:cNvSpPr>
          <p:nvPr>
            <p:ph type="ftr" sz="quarter" idx="11"/>
          </p:nvPr>
        </p:nvSpPr>
        <p:spPr>
          <a:ln/>
        </p:spPr>
        <p:txBody>
          <a:bodyPr/>
          <a:lstStyle>
            <a:lvl1pPr>
              <a:defRPr/>
            </a:lvl1pPr>
          </a:lstStyle>
          <a:p>
            <a:pPr>
              <a:defRPr/>
            </a:pPr>
            <a:endParaRPr lang="pl-PL"/>
          </a:p>
        </p:txBody>
      </p:sp>
      <p:sp>
        <p:nvSpPr>
          <p:cNvPr id="9" name="Rectangle 6"/>
          <p:cNvSpPr>
            <a:spLocks noGrp="1" noChangeArrowheads="1"/>
          </p:cNvSpPr>
          <p:nvPr>
            <p:ph type="sldNum" sz="quarter" idx="12"/>
          </p:nvPr>
        </p:nvSpPr>
        <p:spPr>
          <a:ln/>
        </p:spPr>
        <p:txBody>
          <a:bodyPr/>
          <a:lstStyle>
            <a:lvl1pPr>
              <a:defRPr/>
            </a:lvl1pPr>
          </a:lstStyle>
          <a:p>
            <a:pPr>
              <a:defRPr/>
            </a:pPr>
            <a:fld id="{6B8FE5C2-AF6A-451F-9C55-D299914F59FD}" type="slidenum">
              <a:rPr lang="pl-PL"/>
              <a:pPr>
                <a:defRPr/>
              </a:pPr>
              <a:t>‹#›</a:t>
            </a:fld>
            <a:endParaRPr lang="pl-PL"/>
          </a:p>
        </p:txBody>
      </p:sp>
    </p:spTree>
    <p:extLst>
      <p:ext uri="{BB962C8B-B14F-4D97-AF65-F5344CB8AC3E}">
        <p14:creationId xmlns:p14="http://schemas.microsoft.com/office/powerpoint/2010/main" val="299801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Rectangle 4"/>
          <p:cNvSpPr>
            <a:spLocks noGrp="1" noChangeArrowheads="1"/>
          </p:cNvSpPr>
          <p:nvPr>
            <p:ph type="dt" sz="half" idx="10"/>
          </p:nvPr>
        </p:nvSpPr>
        <p:spPr>
          <a:ln/>
        </p:spPr>
        <p:txBody>
          <a:bodyPr/>
          <a:lstStyle>
            <a:lvl1pPr>
              <a:defRPr/>
            </a:lvl1pPr>
          </a:lstStyle>
          <a:p>
            <a:pPr>
              <a:defRPr/>
            </a:pPr>
            <a:endParaRPr lang="pl-PL"/>
          </a:p>
        </p:txBody>
      </p:sp>
      <p:sp>
        <p:nvSpPr>
          <p:cNvPr id="4" name="Rectangle 5"/>
          <p:cNvSpPr>
            <a:spLocks noGrp="1" noChangeArrowheads="1"/>
          </p:cNvSpPr>
          <p:nvPr>
            <p:ph type="ftr" sz="quarter" idx="11"/>
          </p:nvPr>
        </p:nvSpPr>
        <p:spPr>
          <a:ln/>
        </p:spPr>
        <p:txBody>
          <a:bodyPr/>
          <a:lstStyle>
            <a:lvl1pPr>
              <a:defRPr/>
            </a:lvl1pPr>
          </a:lstStyle>
          <a:p>
            <a:pPr>
              <a:defRPr/>
            </a:pPr>
            <a:endParaRPr lang="pl-PL"/>
          </a:p>
        </p:txBody>
      </p:sp>
      <p:sp>
        <p:nvSpPr>
          <p:cNvPr id="5" name="Rectangle 6"/>
          <p:cNvSpPr>
            <a:spLocks noGrp="1" noChangeArrowheads="1"/>
          </p:cNvSpPr>
          <p:nvPr>
            <p:ph type="sldNum" sz="quarter" idx="12"/>
          </p:nvPr>
        </p:nvSpPr>
        <p:spPr>
          <a:ln/>
        </p:spPr>
        <p:txBody>
          <a:bodyPr/>
          <a:lstStyle>
            <a:lvl1pPr>
              <a:defRPr/>
            </a:lvl1pPr>
          </a:lstStyle>
          <a:p>
            <a:pPr>
              <a:defRPr/>
            </a:pPr>
            <a:fld id="{A7FAED5B-8104-44F1-A6B3-B9EEBE317147}" type="slidenum">
              <a:rPr lang="pl-PL"/>
              <a:pPr>
                <a:defRPr/>
              </a:pPr>
              <a:t>‹#›</a:t>
            </a:fld>
            <a:endParaRPr lang="pl-PL"/>
          </a:p>
        </p:txBody>
      </p:sp>
    </p:spTree>
    <p:extLst>
      <p:ext uri="{BB962C8B-B14F-4D97-AF65-F5344CB8AC3E}">
        <p14:creationId xmlns:p14="http://schemas.microsoft.com/office/powerpoint/2010/main" val="378372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pl-PL"/>
          </a:p>
        </p:txBody>
      </p:sp>
      <p:sp>
        <p:nvSpPr>
          <p:cNvPr id="3" name="Rectangle 5"/>
          <p:cNvSpPr>
            <a:spLocks noGrp="1" noChangeArrowheads="1"/>
          </p:cNvSpPr>
          <p:nvPr>
            <p:ph type="ftr" sz="quarter" idx="11"/>
          </p:nvPr>
        </p:nvSpPr>
        <p:spPr>
          <a:ln/>
        </p:spPr>
        <p:txBody>
          <a:bodyPr/>
          <a:lstStyle>
            <a:lvl1pPr>
              <a:defRPr/>
            </a:lvl1pPr>
          </a:lstStyle>
          <a:p>
            <a:pPr>
              <a:defRPr/>
            </a:pPr>
            <a:endParaRPr lang="pl-PL"/>
          </a:p>
        </p:txBody>
      </p:sp>
      <p:sp>
        <p:nvSpPr>
          <p:cNvPr id="4" name="Rectangle 6"/>
          <p:cNvSpPr>
            <a:spLocks noGrp="1" noChangeArrowheads="1"/>
          </p:cNvSpPr>
          <p:nvPr>
            <p:ph type="sldNum" sz="quarter" idx="12"/>
          </p:nvPr>
        </p:nvSpPr>
        <p:spPr>
          <a:ln/>
        </p:spPr>
        <p:txBody>
          <a:bodyPr/>
          <a:lstStyle>
            <a:lvl1pPr>
              <a:defRPr/>
            </a:lvl1pPr>
          </a:lstStyle>
          <a:p>
            <a:pPr>
              <a:defRPr/>
            </a:pPr>
            <a:fld id="{F54C6777-04BA-46F8-BC26-42A2C83B9782}" type="slidenum">
              <a:rPr lang="pl-PL"/>
              <a:pPr>
                <a:defRPr/>
              </a:pPr>
              <a:t>‹#›</a:t>
            </a:fld>
            <a:endParaRPr lang="pl-PL"/>
          </a:p>
        </p:txBody>
      </p:sp>
    </p:spTree>
    <p:extLst>
      <p:ext uri="{BB962C8B-B14F-4D97-AF65-F5344CB8AC3E}">
        <p14:creationId xmlns:p14="http://schemas.microsoft.com/office/powerpoint/2010/main" val="2086151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457200" y="273050"/>
            <a:ext cx="3008313" cy="1162050"/>
          </a:xfrm>
        </p:spPr>
        <p:txBody>
          <a:bodyPr anchor="b"/>
          <a:lstStyle>
            <a:lvl1pPr algn="l">
              <a:defRPr sz="2000" b="1"/>
            </a:lvl1pPr>
          </a:lstStyle>
          <a:p>
            <a:r>
              <a:rPr lang="pl-PL"/>
              <a:t>Kliknij, aby edytować styl</a:t>
            </a:r>
          </a:p>
        </p:txBody>
      </p:sp>
      <p:sp>
        <p:nvSpPr>
          <p:cNvPr id="3" name="Symbol zastępczy zawartości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Kliknij, aby edytować style wzorca tekstu</a:t>
            </a:r>
          </a:p>
        </p:txBody>
      </p:sp>
      <p:sp>
        <p:nvSpPr>
          <p:cNvPr id="5" name="Rectangle 4"/>
          <p:cNvSpPr>
            <a:spLocks noGrp="1" noChangeArrowheads="1"/>
          </p:cNvSpPr>
          <p:nvPr>
            <p:ph type="dt" sz="half" idx="10"/>
          </p:nvPr>
        </p:nvSpPr>
        <p:spPr>
          <a:ln/>
        </p:spPr>
        <p:txBody>
          <a:bodyPr/>
          <a:lstStyle>
            <a:lvl1pPr>
              <a:defRPr/>
            </a:lvl1pPr>
          </a:lstStyle>
          <a:p>
            <a:pPr>
              <a:defRPr/>
            </a:pPr>
            <a:endParaRPr lang="pl-PL"/>
          </a:p>
        </p:txBody>
      </p:sp>
      <p:sp>
        <p:nvSpPr>
          <p:cNvPr id="6" name="Rectangle 5"/>
          <p:cNvSpPr>
            <a:spLocks noGrp="1" noChangeArrowheads="1"/>
          </p:cNvSpPr>
          <p:nvPr>
            <p:ph type="ftr" sz="quarter" idx="11"/>
          </p:nvPr>
        </p:nvSpPr>
        <p:spPr>
          <a:ln/>
        </p:spPr>
        <p:txBody>
          <a:bodyPr/>
          <a:lstStyle>
            <a:lvl1pPr>
              <a:defRPr/>
            </a:lvl1pPr>
          </a:lstStyle>
          <a:p>
            <a:pPr>
              <a:defRPr/>
            </a:pPr>
            <a:endParaRPr lang="pl-PL"/>
          </a:p>
        </p:txBody>
      </p:sp>
      <p:sp>
        <p:nvSpPr>
          <p:cNvPr id="7" name="Rectangle 6"/>
          <p:cNvSpPr>
            <a:spLocks noGrp="1" noChangeArrowheads="1"/>
          </p:cNvSpPr>
          <p:nvPr>
            <p:ph type="sldNum" sz="quarter" idx="12"/>
          </p:nvPr>
        </p:nvSpPr>
        <p:spPr>
          <a:ln/>
        </p:spPr>
        <p:txBody>
          <a:bodyPr/>
          <a:lstStyle>
            <a:lvl1pPr>
              <a:defRPr/>
            </a:lvl1pPr>
          </a:lstStyle>
          <a:p>
            <a:pPr>
              <a:defRPr/>
            </a:pPr>
            <a:fld id="{F015EFCD-4AB7-4670-BC94-7B459127CA2C}" type="slidenum">
              <a:rPr lang="pl-PL"/>
              <a:pPr>
                <a:defRPr/>
              </a:pPr>
              <a:t>‹#›</a:t>
            </a:fld>
            <a:endParaRPr lang="pl-PL"/>
          </a:p>
        </p:txBody>
      </p:sp>
    </p:spTree>
    <p:extLst>
      <p:ext uri="{BB962C8B-B14F-4D97-AF65-F5344CB8AC3E}">
        <p14:creationId xmlns:p14="http://schemas.microsoft.com/office/powerpoint/2010/main" val="2701188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1792288" y="4800600"/>
            <a:ext cx="5486400" cy="566738"/>
          </a:xfrm>
        </p:spPr>
        <p:txBody>
          <a:bodyPr anchor="b"/>
          <a:lstStyle>
            <a:lvl1pPr algn="l">
              <a:defRPr sz="2000" b="1"/>
            </a:lvl1pPr>
          </a:lstStyle>
          <a:p>
            <a:r>
              <a:rPr lang="pl-PL"/>
              <a:t>Kliknij, aby edytować styl</a:t>
            </a:r>
          </a:p>
        </p:txBody>
      </p:sp>
      <p:sp>
        <p:nvSpPr>
          <p:cNvPr id="3" name="Symbol zastępczy obrazu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pl-PL" noProof="0"/>
          </a:p>
        </p:txBody>
      </p:sp>
      <p:sp>
        <p:nvSpPr>
          <p:cNvPr id="4" name="Symbol zastępczy tekstu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Kliknij, aby edytować style wzorca tekstu</a:t>
            </a:r>
          </a:p>
        </p:txBody>
      </p:sp>
      <p:sp>
        <p:nvSpPr>
          <p:cNvPr id="5" name="Rectangle 4"/>
          <p:cNvSpPr>
            <a:spLocks noGrp="1" noChangeArrowheads="1"/>
          </p:cNvSpPr>
          <p:nvPr>
            <p:ph type="dt" sz="half" idx="10"/>
          </p:nvPr>
        </p:nvSpPr>
        <p:spPr>
          <a:ln/>
        </p:spPr>
        <p:txBody>
          <a:bodyPr/>
          <a:lstStyle>
            <a:lvl1pPr>
              <a:defRPr/>
            </a:lvl1pPr>
          </a:lstStyle>
          <a:p>
            <a:pPr>
              <a:defRPr/>
            </a:pPr>
            <a:endParaRPr lang="pl-PL"/>
          </a:p>
        </p:txBody>
      </p:sp>
      <p:sp>
        <p:nvSpPr>
          <p:cNvPr id="6" name="Rectangle 5"/>
          <p:cNvSpPr>
            <a:spLocks noGrp="1" noChangeArrowheads="1"/>
          </p:cNvSpPr>
          <p:nvPr>
            <p:ph type="ftr" sz="quarter" idx="11"/>
          </p:nvPr>
        </p:nvSpPr>
        <p:spPr>
          <a:ln/>
        </p:spPr>
        <p:txBody>
          <a:bodyPr/>
          <a:lstStyle>
            <a:lvl1pPr>
              <a:defRPr/>
            </a:lvl1pPr>
          </a:lstStyle>
          <a:p>
            <a:pPr>
              <a:defRPr/>
            </a:pPr>
            <a:endParaRPr lang="pl-PL"/>
          </a:p>
        </p:txBody>
      </p:sp>
      <p:sp>
        <p:nvSpPr>
          <p:cNvPr id="7" name="Rectangle 6"/>
          <p:cNvSpPr>
            <a:spLocks noGrp="1" noChangeArrowheads="1"/>
          </p:cNvSpPr>
          <p:nvPr>
            <p:ph type="sldNum" sz="quarter" idx="12"/>
          </p:nvPr>
        </p:nvSpPr>
        <p:spPr>
          <a:ln/>
        </p:spPr>
        <p:txBody>
          <a:bodyPr/>
          <a:lstStyle>
            <a:lvl1pPr>
              <a:defRPr/>
            </a:lvl1pPr>
          </a:lstStyle>
          <a:p>
            <a:pPr>
              <a:defRPr/>
            </a:pPr>
            <a:fld id="{69EA5113-873E-4586-AA09-E17C9384C895}" type="slidenum">
              <a:rPr lang="pl-PL"/>
              <a:pPr>
                <a:defRPr/>
              </a:pPr>
              <a:t>‹#›</a:t>
            </a:fld>
            <a:endParaRPr lang="pl-PL"/>
          </a:p>
        </p:txBody>
      </p:sp>
    </p:spTree>
    <p:extLst>
      <p:ext uri="{BB962C8B-B14F-4D97-AF65-F5344CB8AC3E}">
        <p14:creationId xmlns:p14="http://schemas.microsoft.com/office/powerpoint/2010/main" val="2870704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477963" y="476250"/>
            <a:ext cx="7208837" cy="94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pl-PL" altLang="pl-PL"/>
              <a:t>Kliknij, aby edytować styl wzorca tytułu</a:t>
            </a:r>
          </a:p>
        </p:txBody>
      </p:sp>
      <p:sp>
        <p:nvSpPr>
          <p:cNvPr id="1027" name="Rectangle 3"/>
          <p:cNvSpPr>
            <a:spLocks noGrp="1" noChangeArrowheads="1"/>
          </p:cNvSpPr>
          <p:nvPr>
            <p:ph type="body" idx="1"/>
          </p:nvPr>
        </p:nvSpPr>
        <p:spPr bwMode="auto">
          <a:xfrm>
            <a:off x="1477963" y="1628775"/>
            <a:ext cx="7208837" cy="449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pl-PL" altLang="pl-PL"/>
              <a:t>Kliknij, aby edytować style wzorca tekstu</a:t>
            </a:r>
          </a:p>
          <a:p>
            <a:pPr lvl="1"/>
            <a:r>
              <a:rPr lang="pl-PL" altLang="pl-PL"/>
              <a:t>Drugi poziom</a:t>
            </a:r>
          </a:p>
          <a:p>
            <a:pPr lvl="2"/>
            <a:r>
              <a:rPr lang="pl-PL" altLang="pl-PL"/>
              <a:t>Trzeci poziom</a:t>
            </a:r>
          </a:p>
          <a:p>
            <a:pPr lvl="3"/>
            <a:r>
              <a:rPr lang="pl-PL" altLang="pl-PL"/>
              <a:t>Czwarty poziom</a:t>
            </a:r>
          </a:p>
          <a:p>
            <a:pPr lvl="4"/>
            <a:r>
              <a:rPr lang="pl-PL" altLang="pl-PL"/>
              <a:t>Piąty poziom</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400" b="0" baseline="0">
                <a:solidFill>
                  <a:schemeClr val="tx1"/>
                </a:solidFill>
                <a:latin typeface="+mn-lt"/>
              </a:defRPr>
            </a:lvl1pPr>
          </a:lstStyle>
          <a:p>
            <a:pPr>
              <a:defRPr/>
            </a:pPr>
            <a:endParaRPr lang="pl-PL"/>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b="0" baseline="0">
                <a:solidFill>
                  <a:schemeClr val="tx1"/>
                </a:solidFill>
                <a:latin typeface="+mn-lt"/>
              </a:defRPr>
            </a:lvl1pPr>
          </a:lstStyle>
          <a:p>
            <a:pPr>
              <a:defRPr/>
            </a:pPr>
            <a:endParaRPr lang="pl-PL"/>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b="0" baseline="0">
                <a:solidFill>
                  <a:schemeClr val="tx1"/>
                </a:solidFill>
                <a:latin typeface="+mn-lt"/>
              </a:defRPr>
            </a:lvl1pPr>
          </a:lstStyle>
          <a:p>
            <a:pPr>
              <a:defRPr/>
            </a:pPr>
            <a:fld id="{88A004D7-113E-44A9-9693-96B99CDD7A7E}" type="slidenum">
              <a:rPr lang="pl-PL"/>
              <a:pPr>
                <a:defRPr/>
              </a:pPr>
              <a:t>‹#›</a:t>
            </a:fld>
            <a:endParaRPr lang="pl-PL"/>
          </a:p>
        </p:txBody>
      </p:sp>
    </p:spTree>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Lst>
  <p:txStyles>
    <p:title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2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png"/><Relationship Id="rId1" Type="http://schemas.openxmlformats.org/officeDocument/2006/relationships/slideLayout" Target="../slideLayouts/slideLayout1.xml"/><Relationship Id="rId5" Type="http://schemas.openxmlformats.org/officeDocument/2006/relationships/image" Target="../media/image26.jpeg"/><Relationship Id="rId4" Type="http://schemas.openxmlformats.org/officeDocument/2006/relationships/image" Target="../media/image25.jpe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5.gif"/><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gif"/><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5.gif"/><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5.g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jpeg"/></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7.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1</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10"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HARTOWANIE</a:t>
            </a:r>
            <a:endParaRPr lang="en-US" altLang="pl-PL" kern="0" baseline="0" dirty="0">
              <a:solidFill>
                <a:srgbClr val="006600"/>
              </a:solidFill>
            </a:endParaRPr>
          </a:p>
        </p:txBody>
      </p:sp>
      <p:sp>
        <p:nvSpPr>
          <p:cNvPr id="6" name="Prostokąt 1"/>
          <p:cNvSpPr>
            <a:spLocks noChangeArrowheads="1"/>
          </p:cNvSpPr>
          <p:nvPr/>
        </p:nvSpPr>
        <p:spPr bwMode="auto">
          <a:xfrm>
            <a:off x="0" y="1628775"/>
            <a:ext cx="9144000" cy="501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1600" baseline="0" dirty="0">
                <a:solidFill>
                  <a:srgbClr val="FF0000"/>
                </a:solidFill>
                <a:latin typeface="Arial" pitchFamily="34" charset="0"/>
              </a:rPr>
              <a:t>Hartowanie powierzchniowe </a:t>
            </a:r>
            <a:r>
              <a:rPr lang="pl-PL" altLang="pl-PL" sz="1600" baseline="0" dirty="0">
                <a:latin typeface="Arial" pitchFamily="34" charset="0"/>
              </a:rPr>
              <a:t>polega na szybkim nagrzaniu warstwy wierzchniej przedmiotu do temperatury hartowania i następnie szybkim jej oziębieniu. Nie wywołuje ono zatem dużych </a:t>
            </a:r>
            <a:r>
              <a:rPr lang="pl-PL" altLang="pl-PL" sz="1600" baseline="0" dirty="0" err="1">
                <a:latin typeface="Arial" pitchFamily="34" charset="0"/>
              </a:rPr>
              <a:t>naprężeń</a:t>
            </a:r>
            <a:r>
              <a:rPr lang="pl-PL" altLang="pl-PL" sz="1600" baseline="0" dirty="0">
                <a:latin typeface="Arial" pitchFamily="34" charset="0"/>
              </a:rPr>
              <a:t> i odkształceń termicznych. W zależności od sposobu nagrzewania rozróżnia się hartowanie </a:t>
            </a:r>
            <a:r>
              <a:rPr lang="pl-PL" altLang="pl-PL" sz="1600" baseline="0" dirty="0">
                <a:solidFill>
                  <a:srgbClr val="FF0000"/>
                </a:solidFill>
                <a:latin typeface="Arial" pitchFamily="34" charset="0"/>
              </a:rPr>
              <a:t>indukcyjne</a:t>
            </a:r>
            <a:r>
              <a:rPr lang="pl-PL" altLang="pl-PL" sz="1600" baseline="0" dirty="0">
                <a:latin typeface="Arial" pitchFamily="34" charset="0"/>
              </a:rPr>
              <a:t> i </a:t>
            </a:r>
            <a:r>
              <a:rPr lang="pl-PL" altLang="pl-PL" sz="1600" baseline="0" dirty="0">
                <a:solidFill>
                  <a:srgbClr val="FF0000"/>
                </a:solidFill>
                <a:latin typeface="Arial" pitchFamily="34" charset="0"/>
              </a:rPr>
              <a:t>płomieniowe</a:t>
            </a:r>
            <a:r>
              <a:rPr lang="pl-PL" altLang="pl-PL" sz="1600" baseline="0" dirty="0">
                <a:latin typeface="Arial" pitchFamily="34" charset="0"/>
              </a:rPr>
              <a:t>.</a:t>
            </a:r>
          </a:p>
          <a:p>
            <a:pPr>
              <a:spcBef>
                <a:spcPct val="0"/>
              </a:spcBef>
              <a:buFontTx/>
              <a:buNone/>
            </a:pPr>
            <a:endParaRPr lang="pl-PL" altLang="pl-PL" sz="1600" baseline="0" dirty="0">
              <a:latin typeface="Arial" pitchFamily="34" charset="0"/>
            </a:endParaRPr>
          </a:p>
          <a:p>
            <a:pPr>
              <a:spcBef>
                <a:spcPct val="0"/>
              </a:spcBef>
              <a:buFontTx/>
              <a:buNone/>
            </a:pPr>
            <a:r>
              <a:rPr lang="pl-PL" altLang="pl-PL" sz="1600" baseline="0" dirty="0">
                <a:solidFill>
                  <a:srgbClr val="FF0000"/>
                </a:solidFill>
                <a:latin typeface="Arial" pitchFamily="34" charset="0"/>
              </a:rPr>
              <a:t>Hartowanie indukcyjne </a:t>
            </a:r>
            <a:r>
              <a:rPr lang="pl-PL" altLang="pl-PL" sz="1600" baseline="0" dirty="0">
                <a:latin typeface="Arial" pitchFamily="34" charset="0"/>
              </a:rPr>
              <a:t>polega na nagrzaniu warstwy wierzchniej materiału prądem elektrycznym indukowanym przez zmienne pole magnetyczne. Pole magnetyczne jest wytwarzane przez wzbudnik czyli cewkę zasilaną prądem wytwarzanym przez generatory prądu zmiennego. Wzbudniki są najczęściej sprzężone z natryskiwaczami wody lub same są nimi jednocześnie.</a:t>
            </a:r>
          </a:p>
          <a:p>
            <a:pPr>
              <a:spcBef>
                <a:spcPct val="0"/>
              </a:spcBef>
              <a:buFontTx/>
              <a:buNone/>
            </a:pPr>
            <a:endParaRPr lang="pl-PL" altLang="pl-PL" sz="1600" baseline="0" dirty="0">
              <a:latin typeface="Arial" pitchFamily="34" charset="0"/>
            </a:endParaRPr>
          </a:p>
          <a:p>
            <a:pPr>
              <a:spcBef>
                <a:spcPct val="0"/>
              </a:spcBef>
              <a:buFontTx/>
              <a:buNone/>
            </a:pPr>
            <a:endParaRPr lang="pl-PL" altLang="pl-PL" sz="1600" baseline="0" dirty="0">
              <a:latin typeface="Arial" pitchFamily="34" charset="0"/>
            </a:endParaRPr>
          </a:p>
          <a:p>
            <a:pPr>
              <a:spcBef>
                <a:spcPct val="0"/>
              </a:spcBef>
              <a:buFontTx/>
              <a:buNone/>
            </a:pPr>
            <a:endParaRPr lang="pl-PL" altLang="pl-PL" sz="1600" baseline="0" dirty="0">
              <a:latin typeface="Arial" pitchFamily="34" charset="0"/>
            </a:endParaRPr>
          </a:p>
          <a:p>
            <a:pPr>
              <a:spcBef>
                <a:spcPct val="0"/>
              </a:spcBef>
              <a:buFontTx/>
              <a:buNone/>
            </a:pPr>
            <a:endParaRPr lang="pl-PL" altLang="pl-PL" sz="1600" baseline="0" dirty="0">
              <a:latin typeface="Arial" pitchFamily="34" charset="0"/>
            </a:endParaRPr>
          </a:p>
          <a:p>
            <a:pPr>
              <a:spcBef>
                <a:spcPct val="0"/>
              </a:spcBef>
              <a:buFontTx/>
              <a:buNone/>
            </a:pPr>
            <a:endParaRPr lang="pl-PL" altLang="pl-PL" sz="1600" baseline="0" dirty="0">
              <a:latin typeface="Arial" pitchFamily="34" charset="0"/>
            </a:endParaRPr>
          </a:p>
          <a:p>
            <a:pPr>
              <a:spcBef>
                <a:spcPct val="0"/>
              </a:spcBef>
              <a:buFontTx/>
              <a:buNone/>
            </a:pPr>
            <a:endParaRPr lang="pl-PL" altLang="pl-PL" sz="1600" baseline="0" dirty="0">
              <a:latin typeface="Arial" pitchFamily="34" charset="0"/>
            </a:endParaRPr>
          </a:p>
          <a:p>
            <a:pPr>
              <a:spcBef>
                <a:spcPct val="0"/>
              </a:spcBef>
              <a:buFontTx/>
              <a:buNone/>
            </a:pPr>
            <a:endParaRPr lang="pl-PL" altLang="pl-PL" sz="1600" baseline="0" dirty="0">
              <a:latin typeface="Arial" pitchFamily="34" charset="0"/>
            </a:endParaRPr>
          </a:p>
          <a:p>
            <a:pPr>
              <a:spcBef>
                <a:spcPct val="0"/>
              </a:spcBef>
              <a:buFontTx/>
              <a:buNone/>
            </a:pPr>
            <a:r>
              <a:rPr lang="pl-PL" altLang="pl-PL" sz="1600" baseline="0" dirty="0">
                <a:solidFill>
                  <a:srgbClr val="FF0000"/>
                </a:solidFill>
                <a:latin typeface="Arial" pitchFamily="34" charset="0"/>
              </a:rPr>
              <a:t>Hartowanie płomieniowe </a:t>
            </a:r>
            <a:r>
              <a:rPr lang="pl-PL" altLang="pl-PL" sz="1600" baseline="0" dirty="0">
                <a:latin typeface="Arial" pitchFamily="34" charset="0"/>
              </a:rPr>
              <a:t>polega na nagrzaniu powierzchni przedmiotu palnikami gazowymi. Palniki są czasami również sprzężone z natryskiwaczami wody co umożliwia bezpośrednie oziębianie.</a:t>
            </a:r>
          </a:p>
        </p:txBody>
      </p:sp>
      <p:pic>
        <p:nvPicPr>
          <p:cNvPr id="7" name="Obraz 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08200" y="4565650"/>
            <a:ext cx="2444750" cy="119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Obraz 7"/>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21338" y="4551363"/>
            <a:ext cx="1846262" cy="120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Obraz 10" descr="Obraz zawierający zabawka&#10;&#10;Opis wygenerowany automatycznie">
            <a:extLst>
              <a:ext uri="{FF2B5EF4-FFF2-40B4-BE49-F238E27FC236}">
                <a16:creationId xmlns:a16="http://schemas.microsoft.com/office/drawing/2014/main" id="{BA669C63-E251-7248-B682-3F78D450BF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84000" y="0"/>
            <a:ext cx="2160000" cy="1440000"/>
          </a:xfrm>
          <a:prstGeom prst="rect">
            <a:avLst/>
          </a:prstGeom>
        </p:spPr>
      </p:pic>
      <p:sp>
        <p:nvSpPr>
          <p:cNvPr id="2" name="Prostokąt 1">
            <a:extLst>
              <a:ext uri="{FF2B5EF4-FFF2-40B4-BE49-F238E27FC236}">
                <a16:creationId xmlns:a16="http://schemas.microsoft.com/office/drawing/2014/main" id="{2A29742E-70F7-820A-5D29-E01DD33F1DE6}"/>
              </a:ext>
            </a:extLst>
          </p:cNvPr>
          <p:cNvSpPr/>
          <p:nvPr/>
        </p:nvSpPr>
        <p:spPr>
          <a:xfrm>
            <a:off x="3722310" y="1113161"/>
            <a:ext cx="1699376" cy="338554"/>
          </a:xfrm>
          <a:prstGeom prst="rect">
            <a:avLst/>
          </a:prstGeom>
        </p:spPr>
        <p:txBody>
          <a:bodyPr wrap="none">
            <a:spAutoFit/>
          </a:bodyPr>
          <a:lstStyle/>
          <a:p>
            <a:r>
              <a:rPr lang="pl-PL" sz="1600" baseline="0" dirty="0">
                <a:solidFill>
                  <a:srgbClr val="FF0000"/>
                </a:solidFill>
                <a:latin typeface="Calibri" panose="020F0502020204030204" pitchFamily="34" charset="0"/>
                <a:ea typeface="Calibri" panose="020F0502020204030204" pitchFamily="34" charset="0"/>
                <a:cs typeface="Times New Roman" panose="02020603050405020304" pitchFamily="18" charset="0"/>
              </a:rPr>
              <a:t>wykład 5.XII.2022</a:t>
            </a:r>
            <a:endParaRPr lang="pl-PL" sz="1600" baseline="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312736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10</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sp>
        <p:nvSpPr>
          <p:cNvPr id="7" name="Prostokąt 6"/>
          <p:cNvSpPr/>
          <p:nvPr/>
        </p:nvSpPr>
        <p:spPr>
          <a:xfrm>
            <a:off x="1187450" y="908050"/>
            <a:ext cx="6264275" cy="307975"/>
          </a:xfrm>
          <a:prstGeom prst="rect">
            <a:avLst/>
          </a:prstGeom>
        </p:spPr>
        <p:txBody>
          <a:bodyPr>
            <a:spAutoFit/>
          </a:bodyPr>
          <a:lstStyle/>
          <a:p>
            <a:pPr algn="ctr" eaLnBrk="1" hangingPunct="1">
              <a:buFont typeface="Wingdings" pitchFamily="2" charset="2"/>
              <a:buNone/>
              <a:defRPr/>
            </a:pPr>
            <a:r>
              <a:rPr lang="pl-PL" sz="1400" i="1" kern="0" baseline="0" dirty="0">
                <a:solidFill>
                  <a:schemeClr val="accent2"/>
                </a:solidFill>
                <a:latin typeface="Arial" charset="0"/>
              </a:rPr>
              <a:t>(ang. </a:t>
            </a:r>
            <a:r>
              <a:rPr lang="pl-PL" sz="1400" i="1" kern="0" baseline="0" dirty="0" err="1">
                <a:solidFill>
                  <a:schemeClr val="accent2"/>
                </a:solidFill>
                <a:latin typeface="Arial" charset="0"/>
              </a:rPr>
              <a:t>tempering</a:t>
            </a:r>
            <a:r>
              <a:rPr lang="pl-PL" sz="1400" i="1" kern="0" baseline="0" dirty="0">
                <a:solidFill>
                  <a:schemeClr val="accent2"/>
                </a:solidFill>
                <a:latin typeface="Arial" charset="0"/>
              </a:rPr>
              <a:t>)</a:t>
            </a:r>
          </a:p>
        </p:txBody>
      </p:sp>
      <p:pic>
        <p:nvPicPr>
          <p:cNvPr id="2" name="Obraz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
        <p:nvSpPr>
          <p:cNvPr id="8" name="Prostokąt 1"/>
          <p:cNvSpPr>
            <a:spLocks noChangeArrowheads="1"/>
          </p:cNvSpPr>
          <p:nvPr/>
        </p:nvSpPr>
        <p:spPr bwMode="auto">
          <a:xfrm>
            <a:off x="6350" y="1438275"/>
            <a:ext cx="5645150" cy="427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1600" baseline="0" dirty="0">
                <a:latin typeface="Arial" pitchFamily="34" charset="0"/>
              </a:rPr>
              <a:t>W </a:t>
            </a:r>
            <a:r>
              <a:rPr lang="pl-PL" altLang="pl-PL" sz="1600" baseline="0" dirty="0">
                <a:solidFill>
                  <a:srgbClr val="FF0000"/>
                </a:solidFill>
                <a:latin typeface="Arial" pitchFamily="34" charset="0"/>
              </a:rPr>
              <a:t>pierwszym (I) </a:t>
            </a:r>
            <a:r>
              <a:rPr lang="pl-PL" altLang="pl-PL" sz="1600" baseline="0" dirty="0">
                <a:latin typeface="Arial" pitchFamily="34" charset="0"/>
              </a:rPr>
              <a:t>stadium odpuszczania wyżej węglowych stali niestopowych (w zakresie do ok. 200°C) następuje zmniejszenie tetragonalności martenzytu (skurcz na krzywej dylatometrycznej) wskutek wydzielania się nadmiaru węgla w postaci koherentnych z osnową węglików przejściowych (np. e-Fe</a:t>
            </a:r>
            <a:r>
              <a:rPr lang="pl-PL" altLang="pl-PL" sz="1600" baseline="-25000" dirty="0">
                <a:latin typeface="Arial" pitchFamily="34" charset="0"/>
              </a:rPr>
              <a:t>2,4</a:t>
            </a:r>
            <a:r>
              <a:rPr lang="pl-PL" altLang="pl-PL" sz="1600" baseline="0" dirty="0">
                <a:latin typeface="Arial" pitchFamily="34" charset="0"/>
              </a:rPr>
              <a:t>C).</a:t>
            </a:r>
          </a:p>
          <a:p>
            <a:pPr>
              <a:spcBef>
                <a:spcPct val="0"/>
              </a:spcBef>
              <a:buFontTx/>
              <a:buNone/>
            </a:pPr>
            <a:endParaRPr lang="pl-PL" altLang="pl-PL" sz="1600" baseline="0" dirty="0">
              <a:latin typeface="Arial" pitchFamily="34" charset="0"/>
            </a:endParaRPr>
          </a:p>
          <a:p>
            <a:pPr>
              <a:spcBef>
                <a:spcPct val="0"/>
              </a:spcBef>
              <a:buFontTx/>
              <a:buNone/>
            </a:pPr>
            <a:endParaRPr lang="pl-PL" altLang="pl-PL" sz="1600" baseline="0" dirty="0">
              <a:latin typeface="Arial" pitchFamily="34" charset="0"/>
            </a:endParaRPr>
          </a:p>
          <a:p>
            <a:pPr>
              <a:spcBef>
                <a:spcPct val="0"/>
              </a:spcBef>
              <a:buFontTx/>
              <a:buNone/>
            </a:pPr>
            <a:r>
              <a:rPr lang="pl-PL" altLang="pl-PL" sz="1600" baseline="0" dirty="0">
                <a:latin typeface="Arial" pitchFamily="34" charset="0"/>
              </a:rPr>
              <a:t>Zmniejszenie stopnia przesycenia martenzytu węglem i związane z tym zmniejszenie naprężeń ściskających powoduje, iż w następnym, </a:t>
            </a:r>
            <a:r>
              <a:rPr lang="pl-PL" altLang="pl-PL" sz="1600" baseline="0" dirty="0">
                <a:solidFill>
                  <a:srgbClr val="FF0000"/>
                </a:solidFill>
                <a:latin typeface="Arial" pitchFamily="34" charset="0"/>
              </a:rPr>
              <a:t>drugim (II) </a:t>
            </a:r>
            <a:r>
              <a:rPr lang="pl-PL" altLang="pl-PL" sz="1600" baseline="0" dirty="0">
                <a:latin typeface="Arial" pitchFamily="34" charset="0"/>
              </a:rPr>
              <a:t>stadium odpuszczania (ok. 200</a:t>
            </a:r>
            <a:r>
              <a:rPr lang="pl-PL" altLang="pl-PL" sz="1600" baseline="0" dirty="0">
                <a:latin typeface="Arial" pitchFamily="34" charset="0"/>
                <a:sym typeface="Symbol" pitchFamily="18" charset="2"/>
              </a:rPr>
              <a:t></a:t>
            </a:r>
            <a:r>
              <a:rPr lang="pl-PL" altLang="pl-PL" sz="1600" baseline="0" dirty="0">
                <a:latin typeface="Arial" pitchFamily="34" charset="0"/>
              </a:rPr>
              <a:t>300°C) następuje przemiana austenitu szczątkowego w martenzyt odpuszczony. Przemiana ta jest zbliżona swoim mechanizmem do przemiany bainitycznej i powoduje wzrost długości próbki zahartowanej w porównaniu z próbką niezahartowaną.</a:t>
            </a:r>
          </a:p>
        </p:txBody>
      </p:sp>
      <p:pic>
        <p:nvPicPr>
          <p:cNvPr id="9" name="Picture 2" descr="7_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5963" y="1989138"/>
            <a:ext cx="3048000" cy="320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661336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11</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sp>
        <p:nvSpPr>
          <p:cNvPr id="7" name="Prostokąt 6"/>
          <p:cNvSpPr/>
          <p:nvPr/>
        </p:nvSpPr>
        <p:spPr>
          <a:xfrm>
            <a:off x="1187450" y="908050"/>
            <a:ext cx="6264275" cy="307975"/>
          </a:xfrm>
          <a:prstGeom prst="rect">
            <a:avLst/>
          </a:prstGeom>
        </p:spPr>
        <p:txBody>
          <a:bodyPr>
            <a:spAutoFit/>
          </a:bodyPr>
          <a:lstStyle/>
          <a:p>
            <a:pPr algn="ctr" eaLnBrk="1" hangingPunct="1">
              <a:buFont typeface="Wingdings" pitchFamily="2" charset="2"/>
              <a:buNone/>
              <a:defRPr/>
            </a:pPr>
            <a:r>
              <a:rPr lang="pl-PL" sz="1400" i="1" kern="0" baseline="0" dirty="0">
                <a:solidFill>
                  <a:schemeClr val="accent2"/>
                </a:solidFill>
                <a:latin typeface="Arial" charset="0"/>
              </a:rPr>
              <a:t>(ang. </a:t>
            </a:r>
            <a:r>
              <a:rPr lang="pl-PL" sz="1400" i="1" kern="0" baseline="0" dirty="0" err="1">
                <a:solidFill>
                  <a:schemeClr val="accent2"/>
                </a:solidFill>
                <a:latin typeface="Arial" charset="0"/>
              </a:rPr>
              <a:t>tempering</a:t>
            </a:r>
            <a:r>
              <a:rPr lang="pl-PL" sz="1400" i="1" kern="0" baseline="0" dirty="0">
                <a:solidFill>
                  <a:schemeClr val="accent2"/>
                </a:solidFill>
                <a:latin typeface="Arial" charset="0"/>
              </a:rPr>
              <a:t>)</a:t>
            </a:r>
          </a:p>
        </p:txBody>
      </p:sp>
      <p:pic>
        <p:nvPicPr>
          <p:cNvPr id="2" name="Obraz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
        <p:nvSpPr>
          <p:cNvPr id="8" name="Prostokąt 1"/>
          <p:cNvSpPr>
            <a:spLocks noChangeArrowheads="1"/>
          </p:cNvSpPr>
          <p:nvPr/>
        </p:nvSpPr>
        <p:spPr bwMode="auto">
          <a:xfrm>
            <a:off x="6350" y="1762125"/>
            <a:ext cx="5645150" cy="403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1600" baseline="0">
                <a:latin typeface="Arial" pitchFamily="34" charset="0"/>
              </a:rPr>
              <a:t>W </a:t>
            </a:r>
            <a:r>
              <a:rPr lang="pl-PL" altLang="pl-PL" sz="1600" baseline="0">
                <a:solidFill>
                  <a:srgbClr val="FF0000"/>
                </a:solidFill>
                <a:latin typeface="Arial" pitchFamily="34" charset="0"/>
              </a:rPr>
              <a:t>trzecim (III) </a:t>
            </a:r>
            <a:r>
              <a:rPr lang="pl-PL" altLang="pl-PL" sz="1600" baseline="0">
                <a:latin typeface="Arial" pitchFamily="34" charset="0"/>
              </a:rPr>
              <a:t>stadium odpuszczania (ok. 300</a:t>
            </a:r>
            <a:r>
              <a:rPr lang="pl-PL" altLang="pl-PL" sz="1600" baseline="0">
                <a:latin typeface="Arial" pitchFamily="34" charset="0"/>
                <a:sym typeface="Symbol" pitchFamily="18" charset="2"/>
              </a:rPr>
              <a:t></a:t>
            </a:r>
            <a:r>
              <a:rPr lang="pl-PL" altLang="pl-PL" sz="1600" baseline="0">
                <a:latin typeface="Arial" pitchFamily="34" charset="0"/>
              </a:rPr>
              <a:t>400°C) następuje przemiana węglików przejściowych e w cementyt Fe</a:t>
            </a:r>
            <a:r>
              <a:rPr lang="pl-PL" altLang="pl-PL" sz="1600" baseline="-25000">
                <a:latin typeface="Arial" pitchFamily="34" charset="0"/>
              </a:rPr>
              <a:t>3</a:t>
            </a:r>
            <a:r>
              <a:rPr lang="pl-PL" altLang="pl-PL" sz="1600" baseline="0">
                <a:latin typeface="Arial" pitchFamily="34" charset="0"/>
              </a:rPr>
              <a:t>C. Przemiana ta zachodzi mechanizmem  zarodkowania niezależnego, tzn. polega na rozpuszczaniu się węglików przejściowych e (chwilowe ponowne przesycenie osnowy węglem) i niezależnym wydzielaniu się cementytu.</a:t>
            </a:r>
          </a:p>
          <a:p>
            <a:pPr>
              <a:spcBef>
                <a:spcPct val="0"/>
              </a:spcBef>
              <a:buFontTx/>
              <a:buNone/>
            </a:pPr>
            <a:endParaRPr lang="pl-PL" altLang="pl-PL" sz="1600" baseline="0">
              <a:latin typeface="Arial" pitchFamily="34" charset="0"/>
            </a:endParaRPr>
          </a:p>
          <a:p>
            <a:pPr>
              <a:spcBef>
                <a:spcPct val="0"/>
              </a:spcBef>
              <a:buFontTx/>
              <a:buNone/>
            </a:pPr>
            <a:endParaRPr lang="pl-PL" altLang="pl-PL" sz="1600" baseline="0">
              <a:latin typeface="Arial" pitchFamily="34" charset="0"/>
            </a:endParaRPr>
          </a:p>
          <a:p>
            <a:pPr>
              <a:spcBef>
                <a:spcPct val="0"/>
              </a:spcBef>
              <a:buFontTx/>
              <a:buNone/>
            </a:pPr>
            <a:r>
              <a:rPr lang="pl-PL" altLang="pl-PL" sz="1600" baseline="0">
                <a:latin typeface="Arial" pitchFamily="34" charset="0"/>
              </a:rPr>
              <a:t>W ostatnim, </a:t>
            </a:r>
            <a:r>
              <a:rPr lang="pl-PL" altLang="pl-PL" sz="1600" baseline="0">
                <a:solidFill>
                  <a:srgbClr val="FF0000"/>
                </a:solidFill>
                <a:latin typeface="Arial" pitchFamily="34" charset="0"/>
              </a:rPr>
              <a:t>czwartym</a:t>
            </a:r>
            <a:r>
              <a:rPr lang="pl-PL" altLang="pl-PL" sz="1600" baseline="0">
                <a:latin typeface="Arial" pitchFamily="34" charset="0"/>
              </a:rPr>
              <a:t> stadium odpuszczania (powyżej ok. 400°C), następuje dalsze wydzielanie cementytu oraz następuje jego koagulacja, polegająca na rozpuszczaniu się cząstek drobnych i rozroście dużych, które zaczynają przyjmować postać zbliżoną do kuli. Struktura po takim odpuszczaniu nosi nazwę sorbitu. </a:t>
            </a:r>
          </a:p>
          <a:p>
            <a:pPr>
              <a:spcBef>
                <a:spcPct val="0"/>
              </a:spcBef>
              <a:buFontTx/>
              <a:buNone/>
            </a:pPr>
            <a:endParaRPr lang="pl-PL" altLang="pl-PL" sz="1600" baseline="0">
              <a:solidFill>
                <a:schemeClr val="accent2"/>
              </a:solidFill>
              <a:latin typeface="Arial" pitchFamily="34" charset="0"/>
            </a:endParaRPr>
          </a:p>
        </p:txBody>
      </p:sp>
      <p:pic>
        <p:nvPicPr>
          <p:cNvPr id="9" name="Picture 2" descr="7_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5963" y="1989138"/>
            <a:ext cx="3048000" cy="320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960747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12</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pic>
        <p:nvPicPr>
          <p:cNvPr id="2" name="Obraz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
        <p:nvSpPr>
          <p:cNvPr id="8" name="Slide Number Placeholder 3"/>
          <p:cNvSpPr txBox="1">
            <a:spLocks/>
          </p:cNvSpPr>
          <p:nvPr/>
        </p:nvSpPr>
        <p:spPr bwMode="auto">
          <a:xfrm>
            <a:off x="7670800" y="7321550"/>
            <a:ext cx="1181100" cy="355600"/>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pl-PL"/>
            </a:defPPr>
            <a:lvl1pPr algn="r" rtl="0" fontAlgn="base">
              <a:spcBef>
                <a:spcPct val="20000"/>
              </a:spcBef>
              <a:spcAft>
                <a:spcPct val="0"/>
              </a:spcAft>
              <a:buChar char="•"/>
              <a:defRPr sz="2400" b="0" kern="1200" baseline="0">
                <a:solidFill>
                  <a:schemeClr val="tx1"/>
                </a:solidFill>
                <a:latin typeface="Verdana" pitchFamily="34" charset="0"/>
                <a:ea typeface="+mn-ea"/>
                <a:cs typeface="+mn-cs"/>
              </a:defRPr>
            </a:lvl1pPr>
            <a:lvl2pPr marL="742950" indent="-285750" algn="ctr" rtl="0" fontAlgn="base">
              <a:spcBef>
                <a:spcPct val="20000"/>
              </a:spcBef>
              <a:spcAft>
                <a:spcPct val="0"/>
              </a:spcAft>
              <a:buChar char="–"/>
              <a:defRPr sz="2200" b="1" kern="1200" baseline="36000">
                <a:solidFill>
                  <a:schemeClr val="tx1"/>
                </a:solidFill>
                <a:latin typeface="Verdana" pitchFamily="34" charset="0"/>
                <a:ea typeface="+mn-ea"/>
                <a:cs typeface="+mn-cs"/>
              </a:defRPr>
            </a:lvl2pPr>
            <a:lvl3pPr marL="1143000" indent="-228600" algn="ctr" rtl="0" fontAlgn="base">
              <a:spcBef>
                <a:spcPct val="20000"/>
              </a:spcBef>
              <a:spcAft>
                <a:spcPct val="0"/>
              </a:spcAft>
              <a:buChar char="•"/>
              <a:defRPr sz="2000" b="1" kern="1200" baseline="36000">
                <a:solidFill>
                  <a:schemeClr val="tx1"/>
                </a:solidFill>
                <a:latin typeface="Verdana" pitchFamily="34" charset="0"/>
                <a:ea typeface="+mn-ea"/>
                <a:cs typeface="+mn-cs"/>
              </a:defRPr>
            </a:lvl3pPr>
            <a:lvl4pPr marL="1600200" indent="-228600" algn="ctr" rtl="0" fontAlgn="base">
              <a:spcBef>
                <a:spcPct val="20000"/>
              </a:spcBef>
              <a:spcAft>
                <a:spcPct val="0"/>
              </a:spcAft>
              <a:buChar char="–"/>
              <a:defRPr sz="1900" b="1" kern="1200" baseline="36000">
                <a:solidFill>
                  <a:schemeClr val="tx1"/>
                </a:solidFill>
                <a:latin typeface="Verdana" pitchFamily="34" charset="0"/>
                <a:ea typeface="+mn-ea"/>
                <a:cs typeface="+mn-cs"/>
              </a:defRPr>
            </a:lvl4pPr>
            <a:lvl5pPr marL="2057400" indent="-228600" algn="ctr" rtl="0" fontAlgn="base">
              <a:spcBef>
                <a:spcPct val="20000"/>
              </a:spcBef>
              <a:spcAft>
                <a:spcPct val="0"/>
              </a:spcAft>
              <a:buChar char="»"/>
              <a:defRPr sz="1600" b="1" kern="1200" baseline="36000">
                <a:solidFill>
                  <a:schemeClr val="tx1"/>
                </a:solidFill>
                <a:latin typeface="Verdana" pitchFamily="34" charset="0"/>
                <a:ea typeface="+mn-ea"/>
                <a:cs typeface="+mn-cs"/>
              </a:defRPr>
            </a:lvl5pPr>
            <a:lvl6pPr marL="2514600" indent="-228600" algn="l" defTabSz="914400" rtl="0" eaLnBrk="0" fontAlgn="base" latinLnBrk="0" hangingPunct="0">
              <a:spcBef>
                <a:spcPct val="20000"/>
              </a:spcBef>
              <a:spcAft>
                <a:spcPct val="0"/>
              </a:spcAft>
              <a:buChar char="»"/>
              <a:defRPr sz="1600" b="1" kern="1200" baseline="36000">
                <a:solidFill>
                  <a:schemeClr val="tx1"/>
                </a:solidFill>
                <a:latin typeface="Verdana" pitchFamily="34" charset="0"/>
                <a:ea typeface="+mn-ea"/>
                <a:cs typeface="+mn-cs"/>
              </a:defRPr>
            </a:lvl6pPr>
            <a:lvl7pPr marL="2971800" indent="-228600" algn="l" defTabSz="914400" rtl="0" eaLnBrk="0" fontAlgn="base" latinLnBrk="0" hangingPunct="0">
              <a:spcBef>
                <a:spcPct val="20000"/>
              </a:spcBef>
              <a:spcAft>
                <a:spcPct val="0"/>
              </a:spcAft>
              <a:buChar char="»"/>
              <a:defRPr sz="1600" b="1" kern="1200" baseline="36000">
                <a:solidFill>
                  <a:schemeClr val="tx1"/>
                </a:solidFill>
                <a:latin typeface="Verdana" pitchFamily="34" charset="0"/>
                <a:ea typeface="+mn-ea"/>
                <a:cs typeface="+mn-cs"/>
              </a:defRPr>
            </a:lvl7pPr>
            <a:lvl8pPr marL="3429000" indent="-228600" algn="l" defTabSz="914400" rtl="0" eaLnBrk="0" fontAlgn="base" latinLnBrk="0" hangingPunct="0">
              <a:spcBef>
                <a:spcPct val="20000"/>
              </a:spcBef>
              <a:spcAft>
                <a:spcPct val="0"/>
              </a:spcAft>
              <a:buChar char="»"/>
              <a:defRPr sz="1600" b="1" kern="1200" baseline="36000">
                <a:solidFill>
                  <a:schemeClr val="tx1"/>
                </a:solidFill>
                <a:latin typeface="Verdana" pitchFamily="34" charset="0"/>
                <a:ea typeface="+mn-ea"/>
                <a:cs typeface="+mn-cs"/>
              </a:defRPr>
            </a:lvl8pPr>
            <a:lvl9pPr marL="3886200" indent="-228600" algn="l" defTabSz="914400" rtl="0" eaLnBrk="0" fontAlgn="base" latinLnBrk="0" hangingPunct="0">
              <a:spcBef>
                <a:spcPct val="20000"/>
              </a:spcBef>
              <a:spcAft>
                <a:spcPct val="0"/>
              </a:spcAft>
              <a:buChar char="»"/>
              <a:defRPr sz="1600" b="1" kern="1200" baseline="36000">
                <a:solidFill>
                  <a:schemeClr val="tx1"/>
                </a:solidFill>
                <a:latin typeface="Verdana" pitchFamily="34" charset="0"/>
                <a:ea typeface="+mn-ea"/>
                <a:cs typeface="+mn-cs"/>
              </a:defRPr>
            </a:lvl9pPr>
          </a:lstStyle>
          <a:p>
            <a:pPr>
              <a:spcBef>
                <a:spcPct val="0"/>
              </a:spcBef>
              <a:buFontTx/>
              <a:buNone/>
            </a:pPr>
            <a:fld id="{03F6487F-FE00-4A89-90CB-5002DF1A9963}" type="slidenum">
              <a:rPr lang="en-US" altLang="pl-PL" sz="1400" smtClean="0"/>
              <a:pPr>
                <a:spcBef>
                  <a:spcPct val="0"/>
                </a:spcBef>
                <a:buFontTx/>
                <a:buNone/>
              </a:pPr>
              <a:t>12</a:t>
            </a:fld>
            <a:endParaRPr lang="en-US" altLang="pl-PL" sz="1400"/>
          </a:p>
        </p:txBody>
      </p:sp>
      <p:sp>
        <p:nvSpPr>
          <p:cNvPr id="9" name="Prostokąt 1"/>
          <p:cNvSpPr>
            <a:spLocks noChangeArrowheads="1"/>
          </p:cNvSpPr>
          <p:nvPr/>
        </p:nvSpPr>
        <p:spPr bwMode="auto">
          <a:xfrm>
            <a:off x="0" y="1557338"/>
            <a:ext cx="9144000" cy="501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1600" baseline="0" dirty="0">
                <a:solidFill>
                  <a:srgbClr val="FF3300"/>
                </a:solidFill>
                <a:latin typeface="Arial" pitchFamily="34" charset="0"/>
              </a:rPr>
              <a:t> </a:t>
            </a:r>
            <a:r>
              <a:rPr lang="pl-PL" altLang="pl-PL" sz="1600" baseline="0" dirty="0">
                <a:latin typeface="Arial" pitchFamily="34" charset="0"/>
              </a:rPr>
              <a:t>W zależności od temperatury odpuszczania wyróżnia się:</a:t>
            </a:r>
          </a:p>
          <a:p>
            <a:pPr>
              <a:spcBef>
                <a:spcPct val="0"/>
              </a:spcBef>
              <a:buFontTx/>
              <a:buNone/>
            </a:pPr>
            <a:r>
              <a:rPr lang="pl-PL" altLang="pl-PL" sz="1600" baseline="0" dirty="0">
                <a:latin typeface="Arial" pitchFamily="34" charset="0"/>
              </a:rPr>
              <a:t>odpuszczanie </a:t>
            </a:r>
            <a:r>
              <a:rPr lang="pl-PL" altLang="pl-PL" sz="1600" baseline="0" dirty="0">
                <a:solidFill>
                  <a:srgbClr val="FF0000"/>
                </a:solidFill>
                <a:latin typeface="Arial" pitchFamily="34" charset="0"/>
              </a:rPr>
              <a:t>niskie</a:t>
            </a:r>
            <a:r>
              <a:rPr lang="pl-PL" altLang="pl-PL" sz="1600" baseline="0" dirty="0">
                <a:latin typeface="Arial" pitchFamily="34" charset="0"/>
              </a:rPr>
              <a:t>,</a:t>
            </a:r>
          </a:p>
          <a:p>
            <a:pPr>
              <a:spcBef>
                <a:spcPct val="0"/>
              </a:spcBef>
              <a:buFontTx/>
              <a:buNone/>
            </a:pPr>
            <a:r>
              <a:rPr lang="pl-PL" altLang="pl-PL" sz="1600" baseline="0" dirty="0">
                <a:latin typeface="Arial" pitchFamily="34" charset="0"/>
              </a:rPr>
              <a:t>odpuszczanie </a:t>
            </a:r>
            <a:r>
              <a:rPr lang="pl-PL" altLang="pl-PL" sz="1600" baseline="0" dirty="0">
                <a:solidFill>
                  <a:srgbClr val="FF0000"/>
                </a:solidFill>
                <a:latin typeface="Arial" pitchFamily="34" charset="0"/>
              </a:rPr>
              <a:t>średnie</a:t>
            </a:r>
            <a:r>
              <a:rPr lang="pl-PL" altLang="pl-PL" sz="1600" baseline="0" dirty="0">
                <a:latin typeface="Arial" pitchFamily="34" charset="0"/>
              </a:rPr>
              <a:t>,</a:t>
            </a:r>
          </a:p>
          <a:p>
            <a:pPr>
              <a:spcBef>
                <a:spcPct val="0"/>
              </a:spcBef>
              <a:buFontTx/>
              <a:buNone/>
            </a:pPr>
            <a:r>
              <a:rPr lang="pl-PL" altLang="pl-PL" sz="1600" baseline="0" dirty="0">
                <a:latin typeface="Arial" pitchFamily="34" charset="0"/>
              </a:rPr>
              <a:t>odpuszczanie </a:t>
            </a:r>
            <a:r>
              <a:rPr lang="pl-PL" altLang="pl-PL" sz="1600" baseline="0" dirty="0">
                <a:solidFill>
                  <a:srgbClr val="FF0000"/>
                </a:solidFill>
                <a:latin typeface="Arial" pitchFamily="34" charset="0"/>
              </a:rPr>
              <a:t>wysokie</a:t>
            </a:r>
            <a:r>
              <a:rPr lang="pl-PL" altLang="pl-PL" sz="1600" baseline="0" dirty="0">
                <a:latin typeface="Arial" pitchFamily="34" charset="0"/>
              </a:rPr>
              <a:t>.</a:t>
            </a:r>
          </a:p>
          <a:p>
            <a:pPr>
              <a:spcBef>
                <a:spcPct val="0"/>
              </a:spcBef>
              <a:buFontTx/>
              <a:buNone/>
            </a:pPr>
            <a:endParaRPr lang="pl-PL" altLang="pl-PL" sz="1600" baseline="0" dirty="0">
              <a:latin typeface="Arial" pitchFamily="34" charset="0"/>
            </a:endParaRPr>
          </a:p>
          <a:p>
            <a:pPr>
              <a:spcBef>
                <a:spcPct val="0"/>
              </a:spcBef>
              <a:buFontTx/>
              <a:buNone/>
            </a:pPr>
            <a:r>
              <a:rPr lang="pl-PL" altLang="pl-PL" sz="1600" baseline="0" dirty="0">
                <a:latin typeface="Arial" pitchFamily="34" charset="0"/>
              </a:rPr>
              <a:t>Odpuszczanie </a:t>
            </a:r>
            <a:r>
              <a:rPr lang="pl-PL" altLang="pl-PL" sz="1600" baseline="0" dirty="0">
                <a:solidFill>
                  <a:srgbClr val="FF0000"/>
                </a:solidFill>
                <a:latin typeface="Arial" pitchFamily="34" charset="0"/>
              </a:rPr>
              <a:t>niskie</a:t>
            </a:r>
            <a:r>
              <a:rPr lang="pl-PL" altLang="pl-PL" sz="1600" baseline="0" dirty="0">
                <a:latin typeface="Arial" pitchFamily="34" charset="0"/>
              </a:rPr>
              <a:t> jest wykonywane przy 150</a:t>
            </a:r>
            <a:r>
              <a:rPr lang="pl-PL" altLang="pl-PL" sz="1600" baseline="0" dirty="0">
                <a:latin typeface="Arial" pitchFamily="34" charset="0"/>
                <a:sym typeface="Symbol" pitchFamily="18" charset="2"/>
              </a:rPr>
              <a:t></a:t>
            </a:r>
            <a:r>
              <a:rPr lang="pl-PL" altLang="pl-PL" sz="1600" baseline="0" dirty="0">
                <a:latin typeface="Arial" pitchFamily="34" charset="0"/>
              </a:rPr>
              <a:t>250°C i stosowane jest dla narzędzi do pracy na zimno, sprawdzianów i sprężyn. Celem takiego odpuszczania jest usunięcie naprężeń hartowniczych z zachowaniem wysokiej twardości, wytrzymałości i odporności na ścieranie przy małej odporności na pękanie. Struktura stali po takim odpuszczaniu nazywana jest martenzytem </a:t>
            </a:r>
            <a:r>
              <a:rPr lang="pl-PL" altLang="pl-PL" sz="1600" baseline="0" dirty="0" err="1">
                <a:latin typeface="Arial" pitchFamily="34" charset="0"/>
              </a:rPr>
              <a:t>niskoodpuszczonym</a:t>
            </a:r>
            <a:r>
              <a:rPr lang="pl-PL" altLang="pl-PL" sz="1600" baseline="0" dirty="0">
                <a:latin typeface="Arial" pitchFamily="34" charset="0"/>
              </a:rPr>
              <a:t>.</a:t>
            </a:r>
          </a:p>
          <a:p>
            <a:pPr>
              <a:spcBef>
                <a:spcPct val="0"/>
              </a:spcBef>
              <a:buFontTx/>
              <a:buNone/>
            </a:pPr>
            <a:r>
              <a:rPr lang="pl-PL" altLang="pl-PL" sz="1600" baseline="0" dirty="0">
                <a:latin typeface="Arial" pitchFamily="34" charset="0"/>
              </a:rPr>
              <a:t>Odpuszczanie </a:t>
            </a:r>
            <a:r>
              <a:rPr lang="pl-PL" altLang="pl-PL" sz="1600" baseline="0" dirty="0">
                <a:solidFill>
                  <a:srgbClr val="FF0000"/>
                </a:solidFill>
                <a:latin typeface="Arial" pitchFamily="34" charset="0"/>
              </a:rPr>
              <a:t>średnie </a:t>
            </a:r>
            <a:r>
              <a:rPr lang="pl-PL" altLang="pl-PL" sz="1600" baseline="0" dirty="0">
                <a:latin typeface="Arial" pitchFamily="34" charset="0"/>
              </a:rPr>
              <a:t>wykonuje się przy 250</a:t>
            </a:r>
            <a:r>
              <a:rPr lang="pl-PL" altLang="pl-PL" sz="1600" baseline="0" dirty="0">
                <a:latin typeface="Arial" pitchFamily="34" charset="0"/>
                <a:sym typeface="Symbol" pitchFamily="18" charset="2"/>
              </a:rPr>
              <a:t></a:t>
            </a:r>
            <a:r>
              <a:rPr lang="pl-PL" altLang="pl-PL" sz="1600" baseline="0" dirty="0">
                <a:latin typeface="Arial" pitchFamily="34" charset="0"/>
              </a:rPr>
              <a:t>500°C i stosowane jest dla sprężyn, resorów, matryc kuziennych, części broni. Twardość stali ulega niewielkiemu zmniejszeniu w stosunku do stanu zahartowanego lecz zostaje zachowana wysoka wytrzymałość, sprężystość a zwiększa się odporność na pękanie. Strukturą po średnim odpuszczaniu jest martenzyt </a:t>
            </a:r>
            <a:r>
              <a:rPr lang="pl-PL" altLang="pl-PL" sz="1600" baseline="0" dirty="0" err="1">
                <a:latin typeface="Arial" pitchFamily="34" charset="0"/>
              </a:rPr>
              <a:t>średnioodpuszczony</a:t>
            </a:r>
            <a:r>
              <a:rPr lang="pl-PL" altLang="pl-PL" sz="1600" baseline="0" dirty="0">
                <a:latin typeface="Arial" pitchFamily="34" charset="0"/>
              </a:rPr>
              <a:t>.</a:t>
            </a:r>
          </a:p>
          <a:p>
            <a:pPr>
              <a:spcBef>
                <a:spcPct val="0"/>
              </a:spcBef>
              <a:buFontTx/>
              <a:buNone/>
            </a:pPr>
            <a:r>
              <a:rPr lang="pl-PL" altLang="pl-PL" sz="1600" baseline="0" dirty="0">
                <a:latin typeface="Arial" pitchFamily="34" charset="0"/>
              </a:rPr>
              <a:t>Odpuszczanie </a:t>
            </a:r>
            <a:r>
              <a:rPr lang="pl-PL" altLang="pl-PL" sz="1600" baseline="0" dirty="0">
                <a:solidFill>
                  <a:srgbClr val="FF0000"/>
                </a:solidFill>
                <a:latin typeface="Arial" pitchFamily="34" charset="0"/>
              </a:rPr>
              <a:t>wysokie</a:t>
            </a:r>
            <a:r>
              <a:rPr lang="pl-PL" altLang="pl-PL" sz="1600" baseline="0" dirty="0">
                <a:latin typeface="Arial" pitchFamily="34" charset="0"/>
              </a:rPr>
              <a:t> jest wykonywane przy temperaturach wyższych od 500°C lecz niższych od Ac</a:t>
            </a:r>
            <a:r>
              <a:rPr lang="pl-PL" altLang="pl-PL" sz="1600" baseline="-25000" dirty="0">
                <a:latin typeface="Arial" pitchFamily="34" charset="0"/>
              </a:rPr>
              <a:t>1</a:t>
            </a:r>
            <a:r>
              <a:rPr lang="pl-PL" altLang="pl-PL" sz="1600" baseline="0" dirty="0">
                <a:latin typeface="Arial" pitchFamily="34" charset="0"/>
              </a:rPr>
              <a:t>. Celem jest uzyskanie optymalnej kombinacji własności plastycznych i wytrzymałościowych. Stosowane jest dla części maszyn, m.in. kół zębatych, wałów korbowych i napędowych, części silników, układów kierowniczych itp. Strukturą po takim odpuszczaniu jest sorbit (drobnodyspersyjny cementyt w osnowie ferrytycznej).</a:t>
            </a:r>
          </a:p>
        </p:txBody>
      </p:sp>
      <p:sp>
        <p:nvSpPr>
          <p:cNvPr id="10" name="Prostokąt 2"/>
          <p:cNvSpPr>
            <a:spLocks noChangeArrowheads="1"/>
          </p:cNvSpPr>
          <p:nvPr/>
        </p:nvSpPr>
        <p:spPr bwMode="auto">
          <a:xfrm>
            <a:off x="3162300" y="908050"/>
            <a:ext cx="29225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2000" baseline="0" dirty="0">
                <a:solidFill>
                  <a:schemeClr val="accent2"/>
                </a:solidFill>
                <a:latin typeface="Arial" pitchFamily="34" charset="0"/>
              </a:rPr>
              <a:t>Rodzaje odpuszczania</a:t>
            </a:r>
          </a:p>
        </p:txBody>
      </p:sp>
    </p:spTree>
    <p:extLst>
      <p:ext uri="{BB962C8B-B14F-4D97-AF65-F5344CB8AC3E}">
        <p14:creationId xmlns:p14="http://schemas.microsoft.com/office/powerpoint/2010/main" val="23501392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13</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pic>
        <p:nvPicPr>
          <p:cNvPr id="2" name="Obraz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
        <p:nvSpPr>
          <p:cNvPr id="8" name="Prostokąt 2"/>
          <p:cNvSpPr>
            <a:spLocks noChangeArrowheads="1"/>
          </p:cNvSpPr>
          <p:nvPr/>
        </p:nvSpPr>
        <p:spPr bwMode="auto">
          <a:xfrm>
            <a:off x="1835150" y="955675"/>
            <a:ext cx="59769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1900" baseline="0" dirty="0">
                <a:latin typeface="Arial" pitchFamily="34" charset="0"/>
              </a:rPr>
              <a:t>Własności </a:t>
            </a:r>
            <a:r>
              <a:rPr lang="pl-PL" altLang="pl-PL" sz="1900" baseline="0" dirty="0">
                <a:solidFill>
                  <a:srgbClr val="FF0000"/>
                </a:solidFill>
                <a:latin typeface="Arial" pitchFamily="34" charset="0"/>
              </a:rPr>
              <a:t>stali niestopowych </a:t>
            </a:r>
            <a:r>
              <a:rPr lang="pl-PL" altLang="pl-PL" sz="1900" baseline="0" dirty="0">
                <a:latin typeface="Arial" pitchFamily="34" charset="0"/>
              </a:rPr>
              <a:t>po odpuszczaniu</a:t>
            </a:r>
            <a:endParaRPr lang="pl-PL" altLang="pl-PL" sz="1900" dirty="0">
              <a:solidFill>
                <a:srgbClr val="FF3300"/>
              </a:solidFill>
              <a:latin typeface="Arial" pitchFamily="34" charset="0"/>
            </a:endParaRPr>
          </a:p>
        </p:txBody>
      </p:sp>
      <p:sp>
        <p:nvSpPr>
          <p:cNvPr id="9" name="Prostokąt 1"/>
          <p:cNvSpPr>
            <a:spLocks noChangeArrowheads="1"/>
          </p:cNvSpPr>
          <p:nvPr/>
        </p:nvSpPr>
        <p:spPr bwMode="auto">
          <a:xfrm>
            <a:off x="0" y="1489075"/>
            <a:ext cx="9144000" cy="213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endParaRPr lang="pl-PL" altLang="pl-PL" sz="1900" baseline="0" dirty="0">
              <a:latin typeface="Arial" pitchFamily="34" charset="0"/>
            </a:endParaRPr>
          </a:p>
          <a:p>
            <a:pPr>
              <a:spcBef>
                <a:spcPct val="0"/>
              </a:spcBef>
              <a:buFontTx/>
              <a:buNone/>
            </a:pPr>
            <a:r>
              <a:rPr lang="pl-PL" altLang="pl-PL" sz="1900" baseline="0" dirty="0">
                <a:latin typeface="Arial" pitchFamily="34" charset="0"/>
              </a:rPr>
              <a:t> </a:t>
            </a:r>
          </a:p>
          <a:p>
            <a:pPr>
              <a:spcBef>
                <a:spcPct val="0"/>
              </a:spcBef>
              <a:buFontTx/>
              <a:buNone/>
            </a:pPr>
            <a:r>
              <a:rPr lang="pl-PL" altLang="pl-PL" sz="1900" baseline="0" dirty="0">
                <a:latin typeface="Arial" pitchFamily="34" charset="0"/>
              </a:rPr>
              <a:t>W wyniku odpuszczania zwiększają się wszystkie wskaźniki określające plastyczność stali (wydłużenie, przewężenie) i odporność na pękanie (udarność), natomiast obniżają się własności wytrzymałościowe (wytrzymałość na rozciąganie </a:t>
            </a:r>
            <a:r>
              <a:rPr lang="pl-PL" altLang="pl-PL" sz="1900" baseline="0" dirty="0" err="1">
                <a:latin typeface="Arial" pitchFamily="34" charset="0"/>
              </a:rPr>
              <a:t>Rm</a:t>
            </a:r>
            <a:r>
              <a:rPr lang="pl-PL" altLang="pl-PL" sz="1900" baseline="0" dirty="0">
                <a:latin typeface="Arial" pitchFamily="34" charset="0"/>
              </a:rPr>
              <a:t>, granica plastyczności Re) a także twardość.</a:t>
            </a:r>
          </a:p>
        </p:txBody>
      </p:sp>
      <p:pic>
        <p:nvPicPr>
          <p:cNvPr id="10" name="Picture 2" descr="rys72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3675" y="3500438"/>
            <a:ext cx="6138863" cy="302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823244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14</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pic>
        <p:nvPicPr>
          <p:cNvPr id="2" name="Obraz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
        <p:nvSpPr>
          <p:cNvPr id="8" name="Slide Number Placeholder 3"/>
          <p:cNvSpPr txBox="1">
            <a:spLocks/>
          </p:cNvSpPr>
          <p:nvPr/>
        </p:nvSpPr>
        <p:spPr bwMode="auto">
          <a:xfrm>
            <a:off x="7670800" y="7321550"/>
            <a:ext cx="1181100" cy="355600"/>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pl-PL"/>
            </a:defPPr>
            <a:lvl1pPr algn="r" rtl="0" fontAlgn="base">
              <a:spcBef>
                <a:spcPct val="20000"/>
              </a:spcBef>
              <a:spcAft>
                <a:spcPct val="0"/>
              </a:spcAft>
              <a:buChar char="•"/>
              <a:defRPr sz="2400" b="0" kern="1200" baseline="0">
                <a:solidFill>
                  <a:schemeClr val="tx1"/>
                </a:solidFill>
                <a:latin typeface="Verdana" pitchFamily="34" charset="0"/>
                <a:ea typeface="+mn-ea"/>
                <a:cs typeface="+mn-cs"/>
              </a:defRPr>
            </a:lvl1pPr>
            <a:lvl2pPr marL="742950" indent="-285750" algn="ctr" rtl="0" fontAlgn="base">
              <a:spcBef>
                <a:spcPct val="20000"/>
              </a:spcBef>
              <a:spcAft>
                <a:spcPct val="0"/>
              </a:spcAft>
              <a:buChar char="–"/>
              <a:defRPr sz="2200" b="1" kern="1200" baseline="36000">
                <a:solidFill>
                  <a:schemeClr val="tx1"/>
                </a:solidFill>
                <a:latin typeface="Verdana" pitchFamily="34" charset="0"/>
                <a:ea typeface="+mn-ea"/>
                <a:cs typeface="+mn-cs"/>
              </a:defRPr>
            </a:lvl2pPr>
            <a:lvl3pPr marL="1143000" indent="-228600" algn="ctr" rtl="0" fontAlgn="base">
              <a:spcBef>
                <a:spcPct val="20000"/>
              </a:spcBef>
              <a:spcAft>
                <a:spcPct val="0"/>
              </a:spcAft>
              <a:buChar char="•"/>
              <a:defRPr sz="2000" b="1" kern="1200" baseline="36000">
                <a:solidFill>
                  <a:schemeClr val="tx1"/>
                </a:solidFill>
                <a:latin typeface="Verdana" pitchFamily="34" charset="0"/>
                <a:ea typeface="+mn-ea"/>
                <a:cs typeface="+mn-cs"/>
              </a:defRPr>
            </a:lvl3pPr>
            <a:lvl4pPr marL="1600200" indent="-228600" algn="ctr" rtl="0" fontAlgn="base">
              <a:spcBef>
                <a:spcPct val="20000"/>
              </a:spcBef>
              <a:spcAft>
                <a:spcPct val="0"/>
              </a:spcAft>
              <a:buChar char="–"/>
              <a:defRPr sz="1900" b="1" kern="1200" baseline="36000">
                <a:solidFill>
                  <a:schemeClr val="tx1"/>
                </a:solidFill>
                <a:latin typeface="Verdana" pitchFamily="34" charset="0"/>
                <a:ea typeface="+mn-ea"/>
                <a:cs typeface="+mn-cs"/>
              </a:defRPr>
            </a:lvl4pPr>
            <a:lvl5pPr marL="2057400" indent="-228600" algn="ctr" rtl="0" fontAlgn="base">
              <a:spcBef>
                <a:spcPct val="20000"/>
              </a:spcBef>
              <a:spcAft>
                <a:spcPct val="0"/>
              </a:spcAft>
              <a:buChar char="»"/>
              <a:defRPr sz="1600" b="1" kern="1200" baseline="36000">
                <a:solidFill>
                  <a:schemeClr val="tx1"/>
                </a:solidFill>
                <a:latin typeface="Verdana" pitchFamily="34" charset="0"/>
                <a:ea typeface="+mn-ea"/>
                <a:cs typeface="+mn-cs"/>
              </a:defRPr>
            </a:lvl5pPr>
            <a:lvl6pPr marL="2514600" indent="-228600" algn="l" defTabSz="914400" rtl="0" eaLnBrk="0" fontAlgn="base" latinLnBrk="0" hangingPunct="0">
              <a:spcBef>
                <a:spcPct val="20000"/>
              </a:spcBef>
              <a:spcAft>
                <a:spcPct val="0"/>
              </a:spcAft>
              <a:buChar char="»"/>
              <a:defRPr sz="1600" b="1" kern="1200" baseline="36000">
                <a:solidFill>
                  <a:schemeClr val="tx1"/>
                </a:solidFill>
                <a:latin typeface="Verdana" pitchFamily="34" charset="0"/>
                <a:ea typeface="+mn-ea"/>
                <a:cs typeface="+mn-cs"/>
              </a:defRPr>
            </a:lvl6pPr>
            <a:lvl7pPr marL="2971800" indent="-228600" algn="l" defTabSz="914400" rtl="0" eaLnBrk="0" fontAlgn="base" latinLnBrk="0" hangingPunct="0">
              <a:spcBef>
                <a:spcPct val="20000"/>
              </a:spcBef>
              <a:spcAft>
                <a:spcPct val="0"/>
              </a:spcAft>
              <a:buChar char="»"/>
              <a:defRPr sz="1600" b="1" kern="1200" baseline="36000">
                <a:solidFill>
                  <a:schemeClr val="tx1"/>
                </a:solidFill>
                <a:latin typeface="Verdana" pitchFamily="34" charset="0"/>
                <a:ea typeface="+mn-ea"/>
                <a:cs typeface="+mn-cs"/>
              </a:defRPr>
            </a:lvl7pPr>
            <a:lvl8pPr marL="3429000" indent="-228600" algn="l" defTabSz="914400" rtl="0" eaLnBrk="0" fontAlgn="base" latinLnBrk="0" hangingPunct="0">
              <a:spcBef>
                <a:spcPct val="20000"/>
              </a:spcBef>
              <a:spcAft>
                <a:spcPct val="0"/>
              </a:spcAft>
              <a:buChar char="»"/>
              <a:defRPr sz="1600" b="1" kern="1200" baseline="36000">
                <a:solidFill>
                  <a:schemeClr val="tx1"/>
                </a:solidFill>
                <a:latin typeface="Verdana" pitchFamily="34" charset="0"/>
                <a:ea typeface="+mn-ea"/>
                <a:cs typeface="+mn-cs"/>
              </a:defRPr>
            </a:lvl8pPr>
            <a:lvl9pPr marL="3886200" indent="-228600" algn="l" defTabSz="914400" rtl="0" eaLnBrk="0" fontAlgn="base" latinLnBrk="0" hangingPunct="0">
              <a:spcBef>
                <a:spcPct val="20000"/>
              </a:spcBef>
              <a:spcAft>
                <a:spcPct val="0"/>
              </a:spcAft>
              <a:buChar char="»"/>
              <a:defRPr sz="1600" b="1" kern="1200" baseline="36000">
                <a:solidFill>
                  <a:schemeClr val="tx1"/>
                </a:solidFill>
                <a:latin typeface="Verdana" pitchFamily="34" charset="0"/>
                <a:ea typeface="+mn-ea"/>
                <a:cs typeface="+mn-cs"/>
              </a:defRPr>
            </a:lvl9pPr>
          </a:lstStyle>
          <a:p>
            <a:pPr>
              <a:spcBef>
                <a:spcPct val="0"/>
              </a:spcBef>
              <a:buFontTx/>
              <a:buNone/>
            </a:pPr>
            <a:fld id="{891C856B-253C-4B47-95FD-EEDF96281121}" type="slidenum">
              <a:rPr lang="en-US" altLang="pl-PL" sz="1400" smtClean="0"/>
              <a:pPr>
                <a:spcBef>
                  <a:spcPct val="0"/>
                </a:spcBef>
                <a:buFontTx/>
                <a:buNone/>
              </a:pPr>
              <a:t>14</a:t>
            </a:fld>
            <a:endParaRPr lang="en-US" altLang="pl-PL" sz="1400"/>
          </a:p>
        </p:txBody>
      </p:sp>
      <p:sp>
        <p:nvSpPr>
          <p:cNvPr id="9" name="Prostokąt 1"/>
          <p:cNvSpPr>
            <a:spLocks noChangeArrowheads="1"/>
          </p:cNvSpPr>
          <p:nvPr/>
        </p:nvSpPr>
        <p:spPr bwMode="auto">
          <a:xfrm>
            <a:off x="0" y="2408238"/>
            <a:ext cx="9144000" cy="301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lgn="ctr">
              <a:spcBef>
                <a:spcPct val="0"/>
              </a:spcBef>
              <a:buFontTx/>
              <a:buNone/>
            </a:pPr>
            <a:r>
              <a:rPr lang="pl-PL" altLang="pl-PL" sz="1900" baseline="0" dirty="0">
                <a:latin typeface="Arial" pitchFamily="34" charset="0"/>
              </a:rPr>
              <a:t>W porównaniu do stali wyżarzonej o tej samej twardości znacznie zwiększa się udarność i plastyczność oraz iloraz </a:t>
            </a:r>
            <a:r>
              <a:rPr lang="pl-PL" altLang="pl-PL" sz="1900" baseline="0" dirty="0">
                <a:solidFill>
                  <a:srgbClr val="FF0000"/>
                </a:solidFill>
                <a:latin typeface="Arial" pitchFamily="34" charset="0"/>
              </a:rPr>
              <a:t>Re/</a:t>
            </a:r>
            <a:r>
              <a:rPr lang="pl-PL" altLang="pl-PL" sz="1900" baseline="0" dirty="0" err="1">
                <a:solidFill>
                  <a:srgbClr val="FF0000"/>
                </a:solidFill>
                <a:latin typeface="Arial" pitchFamily="34" charset="0"/>
              </a:rPr>
              <a:t>Rm</a:t>
            </a:r>
            <a:r>
              <a:rPr lang="pl-PL" altLang="pl-PL" sz="1900" baseline="0" dirty="0">
                <a:latin typeface="Arial" pitchFamily="34" charset="0"/>
              </a:rPr>
              <a:t>. Zwiększenie ilorazu Re/</a:t>
            </a:r>
            <a:r>
              <a:rPr lang="pl-PL" altLang="pl-PL" sz="1900" baseline="0" dirty="0" err="1">
                <a:latin typeface="Arial" pitchFamily="34" charset="0"/>
              </a:rPr>
              <a:t>Rm</a:t>
            </a:r>
            <a:r>
              <a:rPr lang="pl-PL" altLang="pl-PL" sz="1900" baseline="0" dirty="0">
                <a:latin typeface="Arial" pitchFamily="34" charset="0"/>
              </a:rPr>
              <a:t> jest </a:t>
            </a:r>
            <a:r>
              <a:rPr lang="pl-PL" altLang="pl-PL" sz="1900" baseline="0" dirty="0">
                <a:solidFill>
                  <a:srgbClr val="FF0000"/>
                </a:solidFill>
                <a:latin typeface="Arial" pitchFamily="34" charset="0"/>
              </a:rPr>
              <a:t>miarą ulepszenia materiału poprzez obróbkę cieplną</a:t>
            </a:r>
            <a:r>
              <a:rPr lang="pl-PL" altLang="pl-PL" sz="1900" baseline="0" dirty="0">
                <a:latin typeface="Arial" pitchFamily="34" charset="0"/>
              </a:rPr>
              <a:t>. Stąd obróbka cieplna składająca się z hartowania i wysokiego odpuszczania, jest nazywana </a:t>
            </a:r>
            <a:r>
              <a:rPr lang="pl-PL" altLang="pl-PL" sz="1900" baseline="0" dirty="0">
                <a:solidFill>
                  <a:srgbClr val="FF0000"/>
                </a:solidFill>
                <a:latin typeface="Arial" pitchFamily="34" charset="0"/>
              </a:rPr>
              <a:t>ulepszaniem cieplnym</a:t>
            </a:r>
            <a:r>
              <a:rPr lang="pl-PL" altLang="pl-PL" sz="1900" baseline="0" dirty="0">
                <a:latin typeface="Arial" pitchFamily="34" charset="0"/>
              </a:rPr>
              <a:t>. </a:t>
            </a:r>
          </a:p>
          <a:p>
            <a:pPr>
              <a:spcBef>
                <a:spcPct val="0"/>
              </a:spcBef>
              <a:buFontTx/>
              <a:buNone/>
            </a:pPr>
            <a:endParaRPr lang="pl-PL" altLang="pl-PL" sz="1900" baseline="0" dirty="0">
              <a:latin typeface="Arial" pitchFamily="34" charset="0"/>
            </a:endParaRPr>
          </a:p>
          <a:p>
            <a:pPr>
              <a:spcBef>
                <a:spcPct val="0"/>
              </a:spcBef>
              <a:buFontTx/>
              <a:buNone/>
            </a:pPr>
            <a:endParaRPr lang="pl-PL" altLang="pl-PL" sz="1900" baseline="0" dirty="0">
              <a:latin typeface="Arial" pitchFamily="34" charset="0"/>
            </a:endParaRPr>
          </a:p>
          <a:p>
            <a:pPr algn="ctr">
              <a:spcBef>
                <a:spcPct val="0"/>
              </a:spcBef>
              <a:buFontTx/>
              <a:buNone/>
            </a:pPr>
            <a:r>
              <a:rPr lang="pl-PL" altLang="pl-PL" sz="1900" baseline="0" dirty="0">
                <a:latin typeface="Arial" pitchFamily="34" charset="0"/>
              </a:rPr>
              <a:t>Podczas odpuszczania następuje także usuwanie naprężeń własnych powstałych podczas hartowania. Im wyższa temperatura odpuszczania, </a:t>
            </a:r>
          </a:p>
          <a:p>
            <a:pPr algn="ctr">
              <a:spcBef>
                <a:spcPct val="0"/>
              </a:spcBef>
              <a:buFontTx/>
              <a:buNone/>
            </a:pPr>
            <a:r>
              <a:rPr lang="pl-PL" altLang="pl-PL" sz="1900" baseline="0" dirty="0">
                <a:latin typeface="Arial" pitchFamily="34" charset="0"/>
              </a:rPr>
              <a:t>tym w większym stopniu zachodzi odprężenie materiału.</a:t>
            </a:r>
          </a:p>
        </p:txBody>
      </p:sp>
      <p:sp>
        <p:nvSpPr>
          <p:cNvPr id="10" name="Prostokąt 2"/>
          <p:cNvSpPr>
            <a:spLocks noChangeArrowheads="1"/>
          </p:cNvSpPr>
          <p:nvPr/>
        </p:nvSpPr>
        <p:spPr bwMode="auto">
          <a:xfrm>
            <a:off x="1835150" y="955675"/>
            <a:ext cx="59769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1900" baseline="0" dirty="0">
                <a:latin typeface="Arial" pitchFamily="34" charset="0"/>
              </a:rPr>
              <a:t>Własności </a:t>
            </a:r>
            <a:r>
              <a:rPr lang="pl-PL" altLang="pl-PL" sz="1900" baseline="0" dirty="0">
                <a:solidFill>
                  <a:srgbClr val="FF0000"/>
                </a:solidFill>
                <a:latin typeface="Arial" pitchFamily="34" charset="0"/>
              </a:rPr>
              <a:t>stali niestopowych </a:t>
            </a:r>
            <a:r>
              <a:rPr lang="pl-PL" altLang="pl-PL" sz="1900" baseline="0" dirty="0">
                <a:latin typeface="Arial" pitchFamily="34" charset="0"/>
              </a:rPr>
              <a:t>po odpuszczaniu</a:t>
            </a:r>
            <a:endParaRPr lang="pl-PL" altLang="pl-PL" sz="1900" dirty="0">
              <a:solidFill>
                <a:srgbClr val="FF3300"/>
              </a:solidFill>
              <a:latin typeface="Arial" pitchFamily="34" charset="0"/>
            </a:endParaRPr>
          </a:p>
        </p:txBody>
      </p:sp>
    </p:spTree>
    <p:extLst>
      <p:ext uri="{BB962C8B-B14F-4D97-AF65-F5344CB8AC3E}">
        <p14:creationId xmlns:p14="http://schemas.microsoft.com/office/powerpoint/2010/main" val="157683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15</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pic>
        <p:nvPicPr>
          <p:cNvPr id="2" name="Obraz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
        <p:nvSpPr>
          <p:cNvPr id="7" name="Prostokąt 6"/>
          <p:cNvSpPr/>
          <p:nvPr/>
        </p:nvSpPr>
        <p:spPr>
          <a:xfrm>
            <a:off x="0" y="2212975"/>
            <a:ext cx="9144000" cy="2308225"/>
          </a:xfrm>
          <a:prstGeom prst="rect">
            <a:avLst/>
          </a:prstGeom>
        </p:spPr>
        <p:txBody>
          <a:bodyPr>
            <a:spAutoFit/>
          </a:bodyPr>
          <a:lstStyle/>
          <a:p>
            <a:pPr algn="ctr" eaLnBrk="1" hangingPunct="1">
              <a:defRPr/>
            </a:pPr>
            <a:r>
              <a:rPr lang="pl-PL" sz="2400" b="0" baseline="0" dirty="0">
                <a:solidFill>
                  <a:schemeClr val="accent6"/>
                </a:solidFill>
                <a:latin typeface="Arial" charset="0"/>
              </a:rPr>
              <a:t>Hartowanie i niskie odpuszczanie wykonane łącznie są nazywane </a:t>
            </a:r>
            <a:r>
              <a:rPr lang="pl-PL" sz="2400" baseline="0" dirty="0">
                <a:solidFill>
                  <a:srgbClr val="FF0000"/>
                </a:solidFill>
                <a:latin typeface="Arial" charset="0"/>
              </a:rPr>
              <a:t>utwardzaniem cieplnym</a:t>
            </a:r>
            <a:r>
              <a:rPr lang="pl-PL" sz="2400" b="0" baseline="0" dirty="0">
                <a:solidFill>
                  <a:schemeClr val="accent6"/>
                </a:solidFill>
                <a:latin typeface="Arial" charset="0"/>
              </a:rPr>
              <a:t>. </a:t>
            </a:r>
          </a:p>
          <a:p>
            <a:pPr algn="ctr" eaLnBrk="1" hangingPunct="1">
              <a:defRPr/>
            </a:pPr>
            <a:endParaRPr lang="pl-PL" sz="2400" b="0" baseline="0" dirty="0">
              <a:solidFill>
                <a:schemeClr val="accent6"/>
              </a:solidFill>
              <a:latin typeface="Arial" charset="0"/>
            </a:endParaRPr>
          </a:p>
          <a:p>
            <a:pPr algn="ctr" eaLnBrk="1" hangingPunct="1">
              <a:defRPr/>
            </a:pPr>
            <a:r>
              <a:rPr lang="pl-PL" sz="2400" b="0" baseline="0" dirty="0">
                <a:solidFill>
                  <a:schemeClr val="accent6"/>
                </a:solidFill>
                <a:latin typeface="Arial" charset="0"/>
              </a:rPr>
              <a:t>Hartowanie i wysokie odpuszczanie stanowią łącznie tzw. </a:t>
            </a:r>
            <a:r>
              <a:rPr lang="pl-PL" sz="2400" baseline="0" dirty="0">
                <a:solidFill>
                  <a:srgbClr val="FF0000"/>
                </a:solidFill>
                <a:latin typeface="Arial" charset="0"/>
              </a:rPr>
              <a:t>ulepszanie cieplne</a:t>
            </a:r>
            <a:r>
              <a:rPr lang="pl-PL" sz="2400" b="0" baseline="0" dirty="0">
                <a:solidFill>
                  <a:schemeClr val="accent6"/>
                </a:solidFill>
                <a:latin typeface="Arial" charset="0"/>
              </a:rPr>
              <a:t>. </a:t>
            </a:r>
          </a:p>
          <a:p>
            <a:pPr algn="ctr" eaLnBrk="1" hangingPunct="1">
              <a:defRPr/>
            </a:pPr>
            <a:r>
              <a:rPr lang="pl-PL" sz="2400" b="0" baseline="0" dirty="0">
                <a:solidFill>
                  <a:schemeClr val="accent6"/>
                </a:solidFill>
                <a:latin typeface="Arial" charset="0"/>
              </a:rPr>
              <a:t>Miarą skuteczności ulepszania cieplnego jest iloraz </a:t>
            </a:r>
            <a:r>
              <a:rPr lang="pl-PL" sz="2400" b="0" i="1" baseline="0" dirty="0" err="1">
                <a:solidFill>
                  <a:schemeClr val="accent6"/>
                </a:solidFill>
                <a:latin typeface="Arial" charset="0"/>
              </a:rPr>
              <a:t>Re</a:t>
            </a:r>
            <a:r>
              <a:rPr lang="pl-PL" sz="2400" b="0" baseline="0" dirty="0" err="1">
                <a:solidFill>
                  <a:schemeClr val="accent6"/>
                </a:solidFill>
                <a:latin typeface="Arial" charset="0"/>
              </a:rPr>
              <a:t>:</a:t>
            </a:r>
            <a:r>
              <a:rPr lang="pl-PL" sz="2400" b="0" i="1" baseline="0" dirty="0" err="1">
                <a:solidFill>
                  <a:schemeClr val="accent6"/>
                </a:solidFill>
                <a:latin typeface="Arial" charset="0"/>
              </a:rPr>
              <a:t>Rm</a:t>
            </a:r>
            <a:endParaRPr lang="pl-PL" sz="2400" dirty="0">
              <a:solidFill>
                <a:schemeClr val="accent6"/>
              </a:solidFill>
              <a:latin typeface="Arial" charset="0"/>
            </a:endParaRPr>
          </a:p>
        </p:txBody>
      </p:sp>
      <p:sp>
        <p:nvSpPr>
          <p:cNvPr id="8" name="Title 1"/>
          <p:cNvSpPr txBox="1">
            <a:spLocks/>
          </p:cNvSpPr>
          <p:nvPr/>
        </p:nvSpPr>
        <p:spPr>
          <a:xfrm>
            <a:off x="0" y="6597650"/>
            <a:ext cx="6192838" cy="26035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defRPr/>
            </a:pPr>
            <a:r>
              <a:rPr lang="pl-PL" altLang="pl-PL" sz="1600" b="0" i="1" kern="0" baseline="0" dirty="0">
                <a:solidFill>
                  <a:schemeClr val="bg1"/>
                </a:solidFill>
              </a:rPr>
              <a:t>L.A. Dobrzański</a:t>
            </a:r>
            <a:endParaRPr lang="en-US" altLang="pl-PL" sz="1600" b="0" i="1" kern="0" baseline="0" dirty="0">
              <a:solidFill>
                <a:schemeClr val="bg1"/>
              </a:solidFill>
            </a:endParaRPr>
          </a:p>
        </p:txBody>
      </p:sp>
    </p:spTree>
    <p:extLst>
      <p:ext uri="{BB962C8B-B14F-4D97-AF65-F5344CB8AC3E}">
        <p14:creationId xmlns:p14="http://schemas.microsoft.com/office/powerpoint/2010/main" val="14337756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16</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pic>
        <p:nvPicPr>
          <p:cNvPr id="2" name="Obraz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
        <p:nvSpPr>
          <p:cNvPr id="7" name="Title 1"/>
          <p:cNvSpPr txBox="1">
            <a:spLocks/>
          </p:cNvSpPr>
          <p:nvPr/>
        </p:nvSpPr>
        <p:spPr>
          <a:xfrm>
            <a:off x="36513" y="980728"/>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sz="1800" kern="0" baseline="0" dirty="0">
                <a:solidFill>
                  <a:srgbClr val="FF0000"/>
                </a:solidFill>
              </a:rPr>
              <a:t>KRUCHOŚĆ ODPUSZCZANIA</a:t>
            </a:r>
            <a:endParaRPr lang="en-US" altLang="pl-PL" sz="1800" kern="0" baseline="0" dirty="0">
              <a:solidFill>
                <a:srgbClr val="FF0000"/>
              </a:solidFill>
            </a:endParaRPr>
          </a:p>
        </p:txBody>
      </p:sp>
      <p:pic>
        <p:nvPicPr>
          <p:cNvPr id="8" name="Picture 2" descr="KRUC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6113" y="2204864"/>
            <a:ext cx="5311775" cy="361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057493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17</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pic>
        <p:nvPicPr>
          <p:cNvPr id="2" name="Obraz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
        <p:nvSpPr>
          <p:cNvPr id="7" name="Title 1"/>
          <p:cNvSpPr txBox="1">
            <a:spLocks/>
          </p:cNvSpPr>
          <p:nvPr/>
        </p:nvSpPr>
        <p:spPr>
          <a:xfrm>
            <a:off x="36513" y="980728"/>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sz="1800" kern="0" baseline="0" dirty="0">
                <a:solidFill>
                  <a:srgbClr val="FF0000"/>
                </a:solidFill>
              </a:rPr>
              <a:t>KRUCHOŚĆ ODPUSZCZANIA</a:t>
            </a:r>
            <a:endParaRPr lang="en-US" altLang="pl-PL" sz="1800" kern="0" baseline="0" dirty="0">
              <a:solidFill>
                <a:srgbClr val="FF0000"/>
              </a:solidFill>
            </a:endParaRPr>
          </a:p>
        </p:txBody>
      </p:sp>
      <p:sp>
        <p:nvSpPr>
          <p:cNvPr id="8" name="Prostokąt 1"/>
          <p:cNvSpPr>
            <a:spLocks noChangeArrowheads="1"/>
          </p:cNvSpPr>
          <p:nvPr/>
        </p:nvSpPr>
        <p:spPr bwMode="auto">
          <a:xfrm>
            <a:off x="0" y="1700213"/>
            <a:ext cx="9144000"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lgn="ctr" eaLnBrk="1" hangingPunct="1">
              <a:spcBef>
                <a:spcPct val="0"/>
              </a:spcBef>
              <a:buFontTx/>
              <a:buNone/>
            </a:pPr>
            <a:r>
              <a:rPr lang="pl-PL" altLang="pl-PL" sz="1600" baseline="0">
                <a:solidFill>
                  <a:schemeClr val="accent2"/>
                </a:solidFill>
                <a:latin typeface="Arial" pitchFamily="34" charset="0"/>
              </a:rPr>
              <a:t>Kruchość odpuszczania </a:t>
            </a:r>
            <a:r>
              <a:rPr lang="pl-PL" altLang="pl-PL" sz="1600" baseline="0">
                <a:solidFill>
                  <a:srgbClr val="FF0000"/>
                </a:solidFill>
                <a:latin typeface="Arial" pitchFamily="34" charset="0"/>
              </a:rPr>
              <a:t>I-go rodzaju </a:t>
            </a:r>
            <a:r>
              <a:rPr lang="pl-PL" altLang="pl-PL" sz="1600" baseline="0">
                <a:solidFill>
                  <a:schemeClr val="accent2"/>
                </a:solidFill>
                <a:latin typeface="Arial" pitchFamily="34" charset="0"/>
              </a:rPr>
              <a:t>(nieodwracalna)</a:t>
            </a:r>
          </a:p>
          <a:p>
            <a:pPr algn="ctr" eaLnBrk="1" hangingPunct="1">
              <a:spcBef>
                <a:spcPct val="0"/>
              </a:spcBef>
              <a:buFontTx/>
              <a:buNone/>
            </a:pPr>
            <a:endParaRPr lang="pl-PL" altLang="pl-PL" sz="1600" baseline="0">
              <a:solidFill>
                <a:schemeClr val="accent2"/>
              </a:solidFill>
              <a:latin typeface="Arial" pitchFamily="34" charset="0"/>
            </a:endParaRPr>
          </a:p>
          <a:p>
            <a:pPr algn="ctr" eaLnBrk="1" hangingPunct="1">
              <a:spcBef>
                <a:spcPct val="0"/>
              </a:spcBef>
              <a:buFontTx/>
              <a:buNone/>
            </a:pPr>
            <a:r>
              <a:rPr lang="pl-PL" altLang="pl-PL" sz="1600" baseline="0">
                <a:solidFill>
                  <a:schemeClr val="accent2"/>
                </a:solidFill>
                <a:latin typeface="Arial" pitchFamily="34" charset="0"/>
              </a:rPr>
              <a:t> </a:t>
            </a:r>
          </a:p>
          <a:p>
            <a:pPr algn="just" eaLnBrk="1" hangingPunct="1">
              <a:spcBef>
                <a:spcPct val="0"/>
              </a:spcBef>
              <a:buFontTx/>
              <a:buNone/>
            </a:pPr>
            <a:r>
              <a:rPr lang="pl-PL" altLang="pl-PL" sz="1600" baseline="0">
                <a:solidFill>
                  <a:schemeClr val="accent2"/>
                </a:solidFill>
                <a:latin typeface="Arial" pitchFamily="34" charset="0"/>
              </a:rPr>
              <a:t>Kruchość odpuszczania I rodzaju zwana kruchością nieodwracalną przejawia się spadkiem odporności na pękanie po odpuszczaniu stali w zakresie 250</a:t>
            </a:r>
            <a:r>
              <a:rPr lang="pl-PL" altLang="pl-PL" sz="1600" baseline="0">
                <a:solidFill>
                  <a:schemeClr val="accent2"/>
                </a:solidFill>
                <a:latin typeface="Arial" pitchFamily="34" charset="0"/>
                <a:sym typeface="Symbol" pitchFamily="18" charset="2"/>
              </a:rPr>
              <a:t></a:t>
            </a:r>
            <a:r>
              <a:rPr lang="pl-PL" altLang="pl-PL" sz="1600" baseline="0">
                <a:solidFill>
                  <a:schemeClr val="accent2"/>
                </a:solidFill>
                <a:latin typeface="Arial" pitchFamily="34" charset="0"/>
              </a:rPr>
              <a:t>450</a:t>
            </a:r>
            <a:r>
              <a:rPr lang="pl-PL" altLang="pl-PL" sz="1600" baseline="30000">
                <a:solidFill>
                  <a:schemeClr val="accent2"/>
                </a:solidFill>
                <a:latin typeface="Arial" pitchFamily="34" charset="0"/>
              </a:rPr>
              <a:t>o</a:t>
            </a:r>
            <a:r>
              <a:rPr lang="pl-PL" altLang="pl-PL" sz="1600" baseline="0">
                <a:solidFill>
                  <a:schemeClr val="accent2"/>
                </a:solidFill>
                <a:latin typeface="Arial" pitchFamily="34" charset="0"/>
              </a:rPr>
              <a:t>C. Najważniejsze z hipotez wyjaśniających spadek odporności na pękanie po odpuszczaniu w tym zakresie tłumaczą to zjawisko:</a:t>
            </a:r>
          </a:p>
          <a:p>
            <a:pPr algn="just" eaLnBrk="1" hangingPunct="1">
              <a:spcBef>
                <a:spcPct val="0"/>
              </a:spcBef>
              <a:buFontTx/>
              <a:buNone/>
            </a:pPr>
            <a:endParaRPr lang="pl-PL" altLang="pl-PL" sz="1600" baseline="0">
              <a:solidFill>
                <a:schemeClr val="accent2"/>
              </a:solidFill>
              <a:latin typeface="Arial" pitchFamily="34" charset="0"/>
            </a:endParaRPr>
          </a:p>
          <a:p>
            <a:pPr lvl="1" eaLnBrk="1" hangingPunct="1">
              <a:spcBef>
                <a:spcPct val="0"/>
              </a:spcBef>
              <a:buFont typeface="Arial" pitchFamily="34" charset="0"/>
              <a:buChar char="•"/>
            </a:pPr>
            <a:r>
              <a:rPr lang="pl-PL" altLang="pl-PL" sz="1600" baseline="0">
                <a:solidFill>
                  <a:schemeClr val="accent2"/>
                </a:solidFill>
                <a:latin typeface="Arial" pitchFamily="34" charset="0"/>
              </a:rPr>
              <a:t>nierównomiernym rozkładem martenzytu na granicach i wewnątrz ziarn byłego austenitu,</a:t>
            </a:r>
          </a:p>
          <a:p>
            <a:pPr lvl="1" eaLnBrk="1" hangingPunct="1">
              <a:spcBef>
                <a:spcPct val="0"/>
              </a:spcBef>
              <a:buFont typeface="Arial" pitchFamily="34" charset="0"/>
              <a:buChar char="•"/>
            </a:pPr>
            <a:r>
              <a:rPr lang="pl-PL" altLang="pl-PL" sz="1600" baseline="0">
                <a:solidFill>
                  <a:schemeClr val="accent2"/>
                </a:solidFill>
                <a:latin typeface="Arial" pitchFamily="34" charset="0"/>
              </a:rPr>
              <a:t>wydzielaniem na granicach ziarn byłego austenitu węglika </a:t>
            </a:r>
            <a:r>
              <a:rPr lang="pl-PL" altLang="pl-PL" sz="2000" baseline="0">
                <a:solidFill>
                  <a:schemeClr val="accent2"/>
                </a:solidFill>
                <a:latin typeface="Symbol" pitchFamily="18" charset="2"/>
              </a:rPr>
              <a:t>e</a:t>
            </a:r>
            <a:r>
              <a:rPr lang="pl-PL" altLang="pl-PL" sz="1600" baseline="0">
                <a:solidFill>
                  <a:schemeClr val="accent2"/>
                </a:solidFill>
                <a:latin typeface="Arial" pitchFamily="34" charset="0"/>
              </a:rPr>
              <a:t> w postaci błonek,</a:t>
            </a:r>
          </a:p>
          <a:p>
            <a:pPr lvl="1" eaLnBrk="1" hangingPunct="1">
              <a:spcBef>
                <a:spcPct val="0"/>
              </a:spcBef>
              <a:buFont typeface="Arial" pitchFamily="34" charset="0"/>
              <a:buChar char="•"/>
            </a:pPr>
            <a:r>
              <a:rPr lang="pl-PL" altLang="pl-PL" sz="1600" baseline="0">
                <a:solidFill>
                  <a:schemeClr val="accent2"/>
                </a:solidFill>
                <a:latin typeface="Arial" pitchFamily="34" charset="0"/>
              </a:rPr>
              <a:t>rozpadem austenitu szczątkowego.</a:t>
            </a:r>
          </a:p>
          <a:p>
            <a:pPr lvl="1" eaLnBrk="1" hangingPunct="1">
              <a:spcBef>
                <a:spcPct val="0"/>
              </a:spcBef>
              <a:buFont typeface="Arial" pitchFamily="34" charset="0"/>
              <a:buChar char="•"/>
            </a:pPr>
            <a:endParaRPr lang="pl-PL" altLang="pl-PL" sz="1600" baseline="0">
              <a:solidFill>
                <a:schemeClr val="accent2"/>
              </a:solidFill>
              <a:latin typeface="Arial" pitchFamily="34" charset="0"/>
            </a:endParaRPr>
          </a:p>
          <a:p>
            <a:pPr algn="just" eaLnBrk="1" hangingPunct="1">
              <a:spcBef>
                <a:spcPct val="0"/>
              </a:spcBef>
              <a:buFontTx/>
              <a:buNone/>
            </a:pPr>
            <a:endParaRPr lang="pl-PL" altLang="pl-PL" sz="1600" baseline="0">
              <a:solidFill>
                <a:schemeClr val="accent2"/>
              </a:solidFill>
              <a:latin typeface="Arial" pitchFamily="34" charset="0"/>
            </a:endParaRPr>
          </a:p>
          <a:p>
            <a:pPr algn="just" eaLnBrk="1" hangingPunct="1">
              <a:spcBef>
                <a:spcPct val="0"/>
              </a:spcBef>
              <a:buFontTx/>
              <a:buNone/>
            </a:pPr>
            <a:endParaRPr lang="pl-PL" altLang="pl-PL" sz="1600" baseline="0">
              <a:solidFill>
                <a:schemeClr val="accent2"/>
              </a:solidFill>
              <a:latin typeface="Arial" pitchFamily="34" charset="0"/>
            </a:endParaRPr>
          </a:p>
          <a:p>
            <a:pPr algn="just" eaLnBrk="1" hangingPunct="1">
              <a:spcBef>
                <a:spcPct val="0"/>
              </a:spcBef>
              <a:buFontTx/>
              <a:buNone/>
            </a:pPr>
            <a:r>
              <a:rPr lang="pl-PL" altLang="pl-PL" sz="1600" baseline="0">
                <a:solidFill>
                  <a:schemeClr val="accent2"/>
                </a:solidFill>
                <a:latin typeface="Arial" pitchFamily="34" charset="0"/>
              </a:rPr>
              <a:t>Brak przekonywujących dowodów doświadczalnych na poparcie wyżej wymienionych hipotez powoduje pojawianie się nowych, wśród których warto wymienić hipotezę tłumacząca to zjawisko rozpuszczaniem się węglika </a:t>
            </a:r>
            <a:r>
              <a:rPr lang="pl-PL" altLang="pl-PL" sz="2000" baseline="0">
                <a:solidFill>
                  <a:schemeClr val="accent2"/>
                </a:solidFill>
                <a:latin typeface="Symbol" pitchFamily="18" charset="2"/>
              </a:rPr>
              <a:t>e</a:t>
            </a:r>
            <a:r>
              <a:rPr lang="pl-PL" altLang="pl-PL" sz="1600" baseline="0">
                <a:solidFill>
                  <a:schemeClr val="accent2"/>
                </a:solidFill>
                <a:latin typeface="Arial" pitchFamily="34" charset="0"/>
              </a:rPr>
              <a:t> i lokalnym wzbogaceniem w węgiel.</a:t>
            </a:r>
          </a:p>
        </p:txBody>
      </p:sp>
    </p:spTree>
    <p:extLst>
      <p:ext uri="{BB962C8B-B14F-4D97-AF65-F5344CB8AC3E}">
        <p14:creationId xmlns:p14="http://schemas.microsoft.com/office/powerpoint/2010/main" val="623841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18</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pic>
        <p:nvPicPr>
          <p:cNvPr id="2" name="Obraz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
        <p:nvSpPr>
          <p:cNvPr id="7" name="Title 1"/>
          <p:cNvSpPr txBox="1">
            <a:spLocks/>
          </p:cNvSpPr>
          <p:nvPr/>
        </p:nvSpPr>
        <p:spPr>
          <a:xfrm>
            <a:off x="36513" y="980728"/>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sz="1800" kern="0" baseline="0" dirty="0">
                <a:solidFill>
                  <a:srgbClr val="FF0000"/>
                </a:solidFill>
              </a:rPr>
              <a:t>KRUCHOŚĆ ODPUSZCZANIA</a:t>
            </a:r>
            <a:endParaRPr lang="en-US" altLang="pl-PL" sz="1800" kern="0" baseline="0" dirty="0">
              <a:solidFill>
                <a:srgbClr val="FF0000"/>
              </a:solidFill>
            </a:endParaRPr>
          </a:p>
        </p:txBody>
      </p:sp>
      <p:sp>
        <p:nvSpPr>
          <p:cNvPr id="8" name="Prostokąt 2"/>
          <p:cNvSpPr>
            <a:spLocks noChangeArrowheads="1"/>
          </p:cNvSpPr>
          <p:nvPr/>
        </p:nvSpPr>
        <p:spPr bwMode="auto">
          <a:xfrm>
            <a:off x="0" y="1844675"/>
            <a:ext cx="9144000" cy="403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lgn="ctr" eaLnBrk="1" hangingPunct="1">
              <a:spcBef>
                <a:spcPct val="0"/>
              </a:spcBef>
              <a:buFontTx/>
              <a:buNone/>
            </a:pPr>
            <a:r>
              <a:rPr lang="pl-PL" altLang="pl-PL" sz="1600" baseline="0">
                <a:solidFill>
                  <a:schemeClr val="accent2"/>
                </a:solidFill>
                <a:latin typeface="Arial" pitchFamily="34" charset="0"/>
              </a:rPr>
              <a:t>Kruchość odpuszczania </a:t>
            </a:r>
            <a:r>
              <a:rPr lang="pl-PL" altLang="pl-PL" sz="1600" baseline="0">
                <a:solidFill>
                  <a:srgbClr val="FF0000"/>
                </a:solidFill>
                <a:latin typeface="Arial" pitchFamily="34" charset="0"/>
              </a:rPr>
              <a:t>II-go rodzaju </a:t>
            </a:r>
            <a:r>
              <a:rPr lang="pl-PL" altLang="pl-PL" sz="1600" baseline="0">
                <a:solidFill>
                  <a:schemeClr val="accent2"/>
                </a:solidFill>
                <a:latin typeface="Arial" pitchFamily="34" charset="0"/>
              </a:rPr>
              <a:t>(odwracalna)</a:t>
            </a:r>
          </a:p>
          <a:p>
            <a:pPr algn="ctr" eaLnBrk="1" hangingPunct="1">
              <a:spcBef>
                <a:spcPct val="0"/>
              </a:spcBef>
              <a:buFontTx/>
              <a:buNone/>
            </a:pPr>
            <a:r>
              <a:rPr lang="pl-PL" altLang="pl-PL" sz="1600" baseline="0">
                <a:solidFill>
                  <a:srgbClr val="FF3300"/>
                </a:solidFill>
                <a:latin typeface="Arial" pitchFamily="34" charset="0"/>
              </a:rPr>
              <a:t> </a:t>
            </a:r>
          </a:p>
          <a:p>
            <a:pPr algn="just" eaLnBrk="1" hangingPunct="1">
              <a:spcBef>
                <a:spcPct val="0"/>
              </a:spcBef>
              <a:buFontTx/>
              <a:buNone/>
            </a:pPr>
            <a:r>
              <a:rPr lang="pl-PL" altLang="pl-PL" sz="1600" baseline="0">
                <a:solidFill>
                  <a:schemeClr val="accent2"/>
                </a:solidFill>
                <a:latin typeface="Arial" pitchFamily="34" charset="0"/>
              </a:rPr>
              <a:t>Kruchość odpuszczania II rodzaju występuje po odpuszczaniu powyżej 500</a:t>
            </a:r>
            <a:r>
              <a:rPr lang="pl-PL" altLang="pl-PL" sz="1600" baseline="30000">
                <a:solidFill>
                  <a:schemeClr val="accent2"/>
                </a:solidFill>
                <a:latin typeface="Arial" pitchFamily="34" charset="0"/>
              </a:rPr>
              <a:t>o</a:t>
            </a:r>
            <a:r>
              <a:rPr lang="pl-PL" altLang="pl-PL" sz="1600" baseline="0">
                <a:solidFill>
                  <a:schemeClr val="accent2"/>
                </a:solidFill>
                <a:latin typeface="Arial" pitchFamily="34" charset="0"/>
              </a:rPr>
              <a:t>C i powolnym chłodzeniu. Kruchość tę można usunąć poprzez powtórne nagrzanie do temperatury powyżej 500</a:t>
            </a:r>
            <a:r>
              <a:rPr lang="pl-PL" altLang="pl-PL" sz="1600" baseline="30000">
                <a:solidFill>
                  <a:schemeClr val="accent2"/>
                </a:solidFill>
                <a:latin typeface="Arial" pitchFamily="34" charset="0"/>
              </a:rPr>
              <a:t>o</a:t>
            </a:r>
            <a:r>
              <a:rPr lang="pl-PL" altLang="pl-PL" sz="1600" baseline="0">
                <a:solidFill>
                  <a:schemeClr val="accent2"/>
                </a:solidFill>
                <a:latin typeface="Arial" pitchFamily="34" charset="0"/>
              </a:rPr>
              <a:t>C i </a:t>
            </a:r>
            <a:r>
              <a:rPr lang="pl-PL" altLang="pl-PL" sz="1600" baseline="0">
                <a:solidFill>
                  <a:srgbClr val="FF0000"/>
                </a:solidFill>
                <a:latin typeface="Arial" pitchFamily="34" charset="0"/>
              </a:rPr>
              <a:t>szybkie ochłodzenie</a:t>
            </a:r>
            <a:r>
              <a:rPr lang="pl-PL" altLang="pl-PL" sz="1600" baseline="0">
                <a:solidFill>
                  <a:schemeClr val="accent2"/>
                </a:solidFill>
                <a:latin typeface="Arial" pitchFamily="34" charset="0"/>
              </a:rPr>
              <a:t> w oleju lub w wodzie. Zapobiec tej kruchości można natomiast poprzez dodanie do stali do </a:t>
            </a:r>
            <a:r>
              <a:rPr lang="pl-PL" altLang="pl-PL" sz="1600" baseline="0">
                <a:solidFill>
                  <a:srgbClr val="FF0000"/>
                </a:solidFill>
                <a:latin typeface="Arial" pitchFamily="34" charset="0"/>
              </a:rPr>
              <a:t>ok. 0,4%Mo</a:t>
            </a:r>
            <a:r>
              <a:rPr lang="pl-PL" altLang="pl-PL" sz="1600" baseline="0">
                <a:solidFill>
                  <a:schemeClr val="accent2"/>
                </a:solidFill>
                <a:latin typeface="Arial" pitchFamily="34" charset="0"/>
              </a:rPr>
              <a:t>. </a:t>
            </a:r>
          </a:p>
          <a:p>
            <a:pPr algn="ctr" eaLnBrk="1" hangingPunct="1">
              <a:spcBef>
                <a:spcPct val="0"/>
              </a:spcBef>
              <a:buFontTx/>
              <a:buNone/>
            </a:pPr>
            <a:endParaRPr lang="pl-PL" altLang="pl-PL" sz="1600" baseline="0">
              <a:solidFill>
                <a:schemeClr val="accent2"/>
              </a:solidFill>
              <a:latin typeface="Arial" pitchFamily="34" charset="0"/>
            </a:endParaRPr>
          </a:p>
          <a:p>
            <a:pPr algn="just" eaLnBrk="1" hangingPunct="1">
              <a:spcBef>
                <a:spcPct val="0"/>
              </a:spcBef>
              <a:buFontTx/>
              <a:buNone/>
            </a:pPr>
            <a:r>
              <a:rPr lang="pl-PL" altLang="pl-PL" sz="1600" baseline="0">
                <a:solidFill>
                  <a:schemeClr val="accent2"/>
                </a:solidFill>
                <a:latin typeface="Arial" pitchFamily="34" charset="0"/>
              </a:rPr>
              <a:t>Przypuszcza się, że przyczyną odwracalnej kruchości odpuszczania jest wstępująca dyfuzja atomów fosforu (także atomów antymonu, arsenu lub cyny) do granic ziarn, które zostają zubożone w pierwiastki stopowe (np. mangan czy chrom) wskutek utworzenia się tam węglików typu M</a:t>
            </a:r>
            <a:r>
              <a:rPr lang="pl-PL" altLang="pl-PL" sz="1600" baseline="-25000">
                <a:solidFill>
                  <a:schemeClr val="accent2"/>
                </a:solidFill>
                <a:latin typeface="Arial" pitchFamily="34" charset="0"/>
              </a:rPr>
              <a:t>3</a:t>
            </a:r>
            <a:r>
              <a:rPr lang="pl-PL" altLang="pl-PL" sz="1600" baseline="0">
                <a:solidFill>
                  <a:schemeClr val="accent2"/>
                </a:solidFill>
                <a:latin typeface="Arial" pitchFamily="34" charset="0"/>
              </a:rPr>
              <a:t>C podczas odpuszczania. Przy małym stężeniu molibdenu (do ok. 0,4%), pierwiastek ten nie tworzy własnych węglików podczas odpuszczania i nie koncentruje się w cementycie, przez co zapobiega wstępującej dyfuzji fosforu i utwardzaniu tych obszarów. Korzystny wpływ molibdenu wspomaga duża skłonność tego pierwiastka do segregacji do granic ziarn, co przy braku skłonności do rozpuszczania się w cementycie, skutecznie uniemożliwia wstępującą dyfuzję fosforu do tych obszarów.</a:t>
            </a:r>
          </a:p>
        </p:txBody>
      </p:sp>
    </p:spTree>
    <p:extLst>
      <p:ext uri="{BB962C8B-B14F-4D97-AF65-F5344CB8AC3E}">
        <p14:creationId xmlns:p14="http://schemas.microsoft.com/office/powerpoint/2010/main" val="14178322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19</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pic>
        <p:nvPicPr>
          <p:cNvPr id="2" name="Obraz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
        <p:nvSpPr>
          <p:cNvPr id="7" name="Title 1"/>
          <p:cNvSpPr txBox="1">
            <a:spLocks/>
          </p:cNvSpPr>
          <p:nvPr/>
        </p:nvSpPr>
        <p:spPr>
          <a:xfrm>
            <a:off x="36513" y="980728"/>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sz="1800" kern="0" baseline="0" dirty="0">
                <a:solidFill>
                  <a:srgbClr val="FF0000"/>
                </a:solidFill>
              </a:rPr>
              <a:t>KRUCHOŚĆ ODPUSZCZANIA</a:t>
            </a:r>
            <a:endParaRPr lang="en-US" altLang="pl-PL" sz="1800" kern="0" baseline="0" dirty="0">
              <a:solidFill>
                <a:srgbClr val="FF0000"/>
              </a:solidFill>
            </a:endParaRPr>
          </a:p>
        </p:txBody>
      </p:sp>
      <p:pic>
        <p:nvPicPr>
          <p:cNvPr id="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763" y="1700213"/>
            <a:ext cx="8372475" cy="4657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itle 1"/>
          <p:cNvSpPr txBox="1">
            <a:spLocks/>
          </p:cNvSpPr>
          <p:nvPr/>
        </p:nvSpPr>
        <p:spPr>
          <a:xfrm>
            <a:off x="0" y="6597650"/>
            <a:ext cx="6192838" cy="26035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defRPr/>
            </a:pPr>
            <a:r>
              <a:rPr lang="pl-PL" altLang="pl-PL" sz="1600" b="0" i="1" kern="0" baseline="0" dirty="0">
                <a:solidFill>
                  <a:schemeClr val="bg1"/>
                </a:solidFill>
              </a:rPr>
              <a:t>L.A. Dobrzański</a:t>
            </a:r>
            <a:endParaRPr lang="en-US" altLang="pl-PL" sz="1600" b="0" i="1" kern="0" baseline="0" dirty="0">
              <a:solidFill>
                <a:schemeClr val="bg1"/>
              </a:solidFill>
            </a:endParaRPr>
          </a:p>
        </p:txBody>
      </p:sp>
    </p:spTree>
    <p:extLst>
      <p:ext uri="{BB962C8B-B14F-4D97-AF65-F5344CB8AC3E}">
        <p14:creationId xmlns:p14="http://schemas.microsoft.com/office/powerpoint/2010/main" val="24414047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2</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10"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HARTOWANIE</a:t>
            </a:r>
            <a:endParaRPr lang="en-US" altLang="pl-PL" kern="0" baseline="0" dirty="0">
              <a:solidFill>
                <a:srgbClr val="006600"/>
              </a:solidFill>
            </a:endParaRPr>
          </a:p>
        </p:txBody>
      </p:sp>
      <p:pic>
        <p:nvPicPr>
          <p:cNvPr id="11" name="Obraz 10" descr="Obraz zawierający zabawka&#10;&#10;Opis wygenerowany automatycznie">
            <a:extLst>
              <a:ext uri="{FF2B5EF4-FFF2-40B4-BE49-F238E27FC236}">
                <a16:creationId xmlns:a16="http://schemas.microsoft.com/office/drawing/2014/main" id="{BA669C63-E251-7248-B682-3F78D450BF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4000" y="0"/>
            <a:ext cx="2160000" cy="1440000"/>
          </a:xfrm>
          <a:prstGeom prst="rect">
            <a:avLst/>
          </a:prstGeom>
        </p:spPr>
      </p:pic>
      <p:sp>
        <p:nvSpPr>
          <p:cNvPr id="2" name="Prostokąt 1">
            <a:extLst>
              <a:ext uri="{FF2B5EF4-FFF2-40B4-BE49-F238E27FC236}">
                <a16:creationId xmlns:a16="http://schemas.microsoft.com/office/drawing/2014/main" id="{2A29742E-70F7-820A-5D29-E01DD33F1DE6}"/>
              </a:ext>
            </a:extLst>
          </p:cNvPr>
          <p:cNvSpPr/>
          <p:nvPr/>
        </p:nvSpPr>
        <p:spPr>
          <a:xfrm>
            <a:off x="3722310" y="1113161"/>
            <a:ext cx="1699376" cy="338554"/>
          </a:xfrm>
          <a:prstGeom prst="rect">
            <a:avLst/>
          </a:prstGeom>
        </p:spPr>
        <p:txBody>
          <a:bodyPr wrap="none">
            <a:spAutoFit/>
          </a:bodyPr>
          <a:lstStyle/>
          <a:p>
            <a:r>
              <a:rPr lang="pl-PL" sz="1600" baseline="0" dirty="0">
                <a:solidFill>
                  <a:srgbClr val="FF0000"/>
                </a:solidFill>
                <a:latin typeface="Calibri" panose="020F0502020204030204" pitchFamily="34" charset="0"/>
                <a:ea typeface="Calibri" panose="020F0502020204030204" pitchFamily="34" charset="0"/>
                <a:cs typeface="Times New Roman" panose="02020603050405020304" pitchFamily="18" charset="0"/>
              </a:rPr>
              <a:t>wykład 5.XII.2022</a:t>
            </a:r>
            <a:endParaRPr lang="pl-PL" sz="1600" baseline="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Obraz 3" descr="Obraz zawierający wewnątrz, stół, stół w jadalni&#10;&#10;Opis wygenerowany automatycznie">
            <a:extLst>
              <a:ext uri="{FF2B5EF4-FFF2-40B4-BE49-F238E27FC236}">
                <a16:creationId xmlns:a16="http://schemas.microsoft.com/office/drawing/2014/main" id="{0EE635BD-1D7D-68F7-53C0-F6106A7557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513" y="1603903"/>
            <a:ext cx="3594557" cy="2412000"/>
          </a:xfrm>
          <a:prstGeom prst="rect">
            <a:avLst/>
          </a:prstGeom>
        </p:spPr>
      </p:pic>
      <p:pic>
        <p:nvPicPr>
          <p:cNvPr id="13" name="Obraz 12" descr="Obraz zawierający wewnątrz, kuchnia, gotowanie, urządzenie kuchenne&#10;&#10;Opis wygenerowany automatycznie">
            <a:extLst>
              <a:ext uri="{FF2B5EF4-FFF2-40B4-BE49-F238E27FC236}">
                <a16:creationId xmlns:a16="http://schemas.microsoft.com/office/drawing/2014/main" id="{C50B2510-36CF-531E-FFF5-08C3EB3D1E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73841" y="4168091"/>
            <a:ext cx="4196318" cy="2412000"/>
          </a:xfrm>
          <a:prstGeom prst="rect">
            <a:avLst/>
          </a:prstGeom>
        </p:spPr>
      </p:pic>
      <p:pic>
        <p:nvPicPr>
          <p:cNvPr id="15" name="Obraz 14" descr="Obraz zawierający wewnątrz, kuchnia, gotowanie, urządzenie kuchenne&#10;&#10;Opis wygenerowany automatycznie">
            <a:extLst>
              <a:ext uri="{FF2B5EF4-FFF2-40B4-BE49-F238E27FC236}">
                <a16:creationId xmlns:a16="http://schemas.microsoft.com/office/drawing/2014/main" id="{A9584999-74CE-A741-A87E-04DCDAF893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6604" y="1603903"/>
            <a:ext cx="4196316" cy="2412000"/>
          </a:xfrm>
          <a:prstGeom prst="rect">
            <a:avLst/>
          </a:prstGeom>
        </p:spPr>
      </p:pic>
    </p:spTree>
    <p:extLst>
      <p:ext uri="{BB962C8B-B14F-4D97-AF65-F5344CB8AC3E}">
        <p14:creationId xmlns:p14="http://schemas.microsoft.com/office/powerpoint/2010/main" val="20924850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ctrTitle"/>
          </p:nvPr>
        </p:nvSpPr>
        <p:spPr>
          <a:xfrm>
            <a:off x="2386013" y="515938"/>
            <a:ext cx="5092700" cy="496887"/>
          </a:xfrm>
        </p:spPr>
        <p:txBody>
          <a:bodyPr lIns="0" tIns="0" rIns="0" bIns="0" anchor="t"/>
          <a:lstStyle/>
          <a:p>
            <a:pPr algn="ctr" eaLnBrk="1" hangingPunct="1">
              <a:lnSpc>
                <a:spcPts val="3800"/>
              </a:lnSpc>
            </a:pPr>
            <a:r>
              <a:rPr lang="pl-PL" altLang="pl-PL"/>
              <a:t>METALOZNAWSTWO ŚLEDCZE</a:t>
            </a:r>
            <a:endParaRPr lang="pl-PL" altLang="pl-PL" baseline="-25000"/>
          </a:p>
        </p:txBody>
      </p:sp>
      <p:pic>
        <p:nvPicPr>
          <p:cNvPr id="82947" name="Picture 3" descr="sherlock-holmes-coloring-p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01013" y="0"/>
            <a:ext cx="1042987"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948" name="Prostokąt 5"/>
          <p:cNvSpPr>
            <a:spLocks noChangeArrowheads="1"/>
          </p:cNvSpPr>
          <p:nvPr/>
        </p:nvSpPr>
        <p:spPr bwMode="auto">
          <a:xfrm>
            <a:off x="0" y="1484313"/>
            <a:ext cx="91440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lgn="just" eaLnBrk="1" hangingPunct="1">
              <a:spcBef>
                <a:spcPct val="0"/>
              </a:spcBef>
              <a:buFontTx/>
              <a:buNone/>
            </a:pPr>
            <a:r>
              <a:rPr lang="pl-PL" altLang="pl-PL" sz="1200" baseline="0">
                <a:solidFill>
                  <a:srgbClr val="000000"/>
                </a:solidFill>
                <a:latin typeface="Arial" pitchFamily="34" charset="0"/>
              </a:rPr>
              <a:t>Uszkodzenia matrycy wytryskowej wykonanej ze stali narzędziowej do pracy na gorąco, stali chromowo-molibdenowo-wanadowej o handlowej nazwie Dievar, produkcji szwedzkiej firmy Uddeholm AB, polegały na pojawieniu się na jej powierzchni szeregu, wyraźnie ukierunkowanych, pęknięć. Pęknięcia te powstały po zbyt krótkim okresie pracy matrycy, w porównaniu z innymi wkładkami matrycowymi używanymi w tym samym procesie. </a:t>
            </a:r>
          </a:p>
        </p:txBody>
      </p:sp>
      <p:pic>
        <p:nvPicPr>
          <p:cNvPr id="82949" name="Picture 2" descr="Rysunek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850" y="2420938"/>
            <a:ext cx="5105400" cy="383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2950" name="Picture 3" descr="Rysunek2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6188" y="2133600"/>
            <a:ext cx="2817812" cy="2114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2951" name="Picture 4" descr="Rysunek2b"/>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40425" y="4437063"/>
            <a:ext cx="2843213" cy="2135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8839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ctrTitle"/>
          </p:nvPr>
        </p:nvSpPr>
        <p:spPr>
          <a:xfrm>
            <a:off x="2386013" y="515938"/>
            <a:ext cx="5092700" cy="496887"/>
          </a:xfrm>
        </p:spPr>
        <p:txBody>
          <a:bodyPr lIns="0" tIns="0" rIns="0" bIns="0" anchor="t"/>
          <a:lstStyle/>
          <a:p>
            <a:pPr algn="ctr" eaLnBrk="1" hangingPunct="1">
              <a:lnSpc>
                <a:spcPts val="3800"/>
              </a:lnSpc>
            </a:pPr>
            <a:r>
              <a:rPr lang="pl-PL" altLang="pl-PL"/>
              <a:t>METALOZNAWSTWO ŚLEDCZE</a:t>
            </a:r>
            <a:endParaRPr lang="pl-PL" altLang="pl-PL" baseline="-25000"/>
          </a:p>
        </p:txBody>
      </p:sp>
      <p:pic>
        <p:nvPicPr>
          <p:cNvPr id="83971" name="Picture 3" descr="sherlock-holmes-coloring-p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01013" y="0"/>
            <a:ext cx="1042987"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397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838" y="1876425"/>
            <a:ext cx="8696325" cy="310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982087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ctrTitle"/>
          </p:nvPr>
        </p:nvSpPr>
        <p:spPr>
          <a:xfrm>
            <a:off x="2386013" y="515938"/>
            <a:ext cx="5092700" cy="496887"/>
          </a:xfrm>
        </p:spPr>
        <p:txBody>
          <a:bodyPr lIns="0" tIns="0" rIns="0" bIns="0" anchor="t"/>
          <a:lstStyle/>
          <a:p>
            <a:pPr algn="ctr" eaLnBrk="1" hangingPunct="1">
              <a:lnSpc>
                <a:spcPts val="3800"/>
              </a:lnSpc>
            </a:pPr>
            <a:r>
              <a:rPr lang="pl-PL" altLang="pl-PL"/>
              <a:t>METALOZNAWSTWO ŚLEDCZE</a:t>
            </a:r>
            <a:endParaRPr lang="pl-PL" altLang="pl-PL" baseline="-25000"/>
          </a:p>
        </p:txBody>
      </p:sp>
      <p:pic>
        <p:nvPicPr>
          <p:cNvPr id="84995" name="Picture 3" descr="sherlock-holmes-coloring-p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01013" y="0"/>
            <a:ext cx="1042987"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499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1413" y="1439863"/>
            <a:ext cx="5257800" cy="48942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572096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ctrTitle"/>
          </p:nvPr>
        </p:nvSpPr>
        <p:spPr>
          <a:xfrm>
            <a:off x="2386013" y="515938"/>
            <a:ext cx="5092700" cy="496887"/>
          </a:xfrm>
        </p:spPr>
        <p:txBody>
          <a:bodyPr lIns="0" tIns="0" rIns="0" bIns="0" anchor="t"/>
          <a:lstStyle/>
          <a:p>
            <a:pPr algn="ctr" eaLnBrk="1" hangingPunct="1">
              <a:lnSpc>
                <a:spcPts val="3800"/>
              </a:lnSpc>
            </a:pPr>
            <a:r>
              <a:rPr lang="pl-PL" altLang="pl-PL"/>
              <a:t>METALOZNAWSTWO ŚLEDCZE</a:t>
            </a:r>
            <a:endParaRPr lang="pl-PL" altLang="pl-PL" baseline="-25000"/>
          </a:p>
        </p:txBody>
      </p:sp>
      <p:pic>
        <p:nvPicPr>
          <p:cNvPr id="86019" name="Picture 3" descr="sherlock-holmes-coloring-p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01013" y="0"/>
            <a:ext cx="1042987"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602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6375" y="1557338"/>
            <a:ext cx="6389688" cy="4975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360683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ChangeArrowheads="1"/>
          </p:cNvSpPr>
          <p:nvPr>
            <p:ph type="ctrTitle"/>
          </p:nvPr>
        </p:nvSpPr>
        <p:spPr>
          <a:xfrm>
            <a:off x="2386013" y="515938"/>
            <a:ext cx="5092700" cy="496887"/>
          </a:xfrm>
        </p:spPr>
        <p:txBody>
          <a:bodyPr lIns="0" tIns="0" rIns="0" bIns="0" anchor="t"/>
          <a:lstStyle/>
          <a:p>
            <a:pPr algn="ctr" eaLnBrk="1" hangingPunct="1">
              <a:lnSpc>
                <a:spcPts val="3800"/>
              </a:lnSpc>
            </a:pPr>
            <a:r>
              <a:rPr lang="pl-PL" altLang="pl-PL"/>
              <a:t>METALOZNAWSTWO ŚLEDCZE</a:t>
            </a:r>
            <a:endParaRPr lang="pl-PL" altLang="pl-PL" baseline="-25000"/>
          </a:p>
        </p:txBody>
      </p:sp>
      <p:pic>
        <p:nvPicPr>
          <p:cNvPr id="87043" name="Picture 3" descr="sherlock-holmes-coloring-p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01013" y="0"/>
            <a:ext cx="1042987"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04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0738" y="2133600"/>
            <a:ext cx="7800975" cy="3705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64702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ctrTitle"/>
          </p:nvPr>
        </p:nvSpPr>
        <p:spPr>
          <a:xfrm>
            <a:off x="2386013" y="515938"/>
            <a:ext cx="5092700" cy="496887"/>
          </a:xfrm>
        </p:spPr>
        <p:txBody>
          <a:bodyPr lIns="0" tIns="0" rIns="0" bIns="0" anchor="t"/>
          <a:lstStyle/>
          <a:p>
            <a:pPr algn="ctr" eaLnBrk="1" hangingPunct="1">
              <a:lnSpc>
                <a:spcPts val="3800"/>
              </a:lnSpc>
            </a:pPr>
            <a:r>
              <a:rPr lang="pl-PL" altLang="pl-PL"/>
              <a:t>METALOZNAWSTWO ŚLEDCZE</a:t>
            </a:r>
            <a:endParaRPr lang="pl-PL" altLang="pl-PL" baseline="-25000"/>
          </a:p>
        </p:txBody>
      </p:sp>
      <p:pic>
        <p:nvPicPr>
          <p:cNvPr id="88067" name="Picture 3" descr="sherlock-holmes-coloring-p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01013" y="0"/>
            <a:ext cx="1042987"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806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2588" y="1557338"/>
            <a:ext cx="5838825" cy="4895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948418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ctrTitle"/>
          </p:nvPr>
        </p:nvSpPr>
        <p:spPr>
          <a:xfrm>
            <a:off x="2386013" y="515938"/>
            <a:ext cx="5092700" cy="496887"/>
          </a:xfrm>
        </p:spPr>
        <p:txBody>
          <a:bodyPr lIns="0" tIns="0" rIns="0" bIns="0" anchor="t"/>
          <a:lstStyle/>
          <a:p>
            <a:pPr algn="ctr" eaLnBrk="1" hangingPunct="1">
              <a:lnSpc>
                <a:spcPts val="3800"/>
              </a:lnSpc>
            </a:pPr>
            <a:r>
              <a:rPr lang="pl-PL" altLang="pl-PL"/>
              <a:t>METALOZNAWSTWO ŚLEDCZE</a:t>
            </a:r>
            <a:endParaRPr lang="pl-PL" altLang="pl-PL" baseline="-25000"/>
          </a:p>
        </p:txBody>
      </p:sp>
      <p:pic>
        <p:nvPicPr>
          <p:cNvPr id="89091" name="Picture 3" descr="sherlock-holmes-coloring-p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01013" y="0"/>
            <a:ext cx="1042987"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909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8175" y="1581150"/>
            <a:ext cx="5618163" cy="4970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174630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ctrTitle"/>
          </p:nvPr>
        </p:nvSpPr>
        <p:spPr>
          <a:xfrm>
            <a:off x="2386013" y="515938"/>
            <a:ext cx="5092700" cy="496887"/>
          </a:xfrm>
        </p:spPr>
        <p:txBody>
          <a:bodyPr lIns="0" tIns="0" rIns="0" bIns="0" anchor="t"/>
          <a:lstStyle/>
          <a:p>
            <a:pPr algn="ctr" eaLnBrk="1" hangingPunct="1">
              <a:lnSpc>
                <a:spcPts val="3800"/>
              </a:lnSpc>
            </a:pPr>
            <a:r>
              <a:rPr lang="pl-PL" altLang="pl-PL"/>
              <a:t>METALOZNAWSTWO ŚLEDCZE</a:t>
            </a:r>
            <a:endParaRPr lang="pl-PL" altLang="pl-PL" baseline="-25000"/>
          </a:p>
        </p:txBody>
      </p:sp>
      <p:pic>
        <p:nvPicPr>
          <p:cNvPr id="90115" name="Picture 3" descr="sherlock-holmes-coloring-p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01013" y="0"/>
            <a:ext cx="1042987"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011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088" y="1630363"/>
            <a:ext cx="7715250" cy="4838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96028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A32ED889-FE82-4474-846D-08EF5516E9F6}" type="slidenum">
              <a:rPr lang="en-US" altLang="pl-PL" sz="1400" smtClean="0"/>
              <a:pPr>
                <a:spcBef>
                  <a:spcPct val="0"/>
                </a:spcBef>
                <a:buFontTx/>
                <a:buNone/>
              </a:pPr>
              <a:t>28</a:t>
            </a:fld>
            <a:endParaRPr lang="en-US" altLang="pl-PL" sz="1400"/>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OBRÓBKA CIEPLNA</a:t>
            </a:r>
            <a:endParaRPr lang="en-US" altLang="pl-PL" kern="0" baseline="0" dirty="0">
              <a:solidFill>
                <a:srgbClr val="006600"/>
              </a:solidFill>
            </a:endParaRPr>
          </a:p>
        </p:txBody>
      </p:sp>
      <p:pic>
        <p:nvPicPr>
          <p:cNvPr id="9114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8725" y="1441450"/>
            <a:ext cx="6759575" cy="508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1141" name="Obraz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65988" y="0"/>
            <a:ext cx="1878012" cy="143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txBox="1">
            <a:spLocks/>
          </p:cNvSpPr>
          <p:nvPr/>
        </p:nvSpPr>
        <p:spPr>
          <a:xfrm>
            <a:off x="0" y="6597650"/>
            <a:ext cx="6192838" cy="26035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defRPr/>
            </a:pPr>
            <a:r>
              <a:rPr lang="pl-PL" altLang="pl-PL" sz="1600" b="0" i="1" kern="0" baseline="0" dirty="0">
                <a:solidFill>
                  <a:schemeClr val="bg1"/>
                </a:solidFill>
              </a:rPr>
              <a:t>L.A. Dobrzański</a:t>
            </a:r>
            <a:endParaRPr lang="en-US" altLang="pl-PL" sz="1600" b="0" i="1" kern="0" baseline="0" dirty="0">
              <a:solidFill>
                <a:schemeClr val="bg1"/>
              </a:solidFill>
            </a:endParaRPr>
          </a:p>
        </p:txBody>
      </p:sp>
    </p:spTree>
    <p:extLst>
      <p:ext uri="{BB962C8B-B14F-4D97-AF65-F5344CB8AC3E}">
        <p14:creationId xmlns:p14="http://schemas.microsoft.com/office/powerpoint/2010/main" val="22994229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2363286E-7200-461D-A611-94F4BC00BF53}" type="slidenum">
              <a:rPr lang="en-US" altLang="pl-PL" sz="1400" smtClean="0"/>
              <a:pPr>
                <a:spcBef>
                  <a:spcPct val="0"/>
                </a:spcBef>
                <a:buFontTx/>
                <a:buNone/>
              </a:pPr>
              <a:t>29</a:t>
            </a:fld>
            <a:endParaRPr lang="en-US" altLang="pl-PL" sz="1400"/>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OBRÓBKA CIEPLNA</a:t>
            </a:r>
            <a:endParaRPr lang="en-US" altLang="pl-PL" kern="0" baseline="0" dirty="0">
              <a:solidFill>
                <a:srgbClr val="006600"/>
              </a:solidFill>
            </a:endParaRPr>
          </a:p>
        </p:txBody>
      </p:sp>
      <p:pic>
        <p:nvPicPr>
          <p:cNvPr id="92164" name="Obraz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88" y="0"/>
            <a:ext cx="1878012" cy="143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16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13" y="2235200"/>
            <a:ext cx="4259262" cy="30273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16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03713" y="2235200"/>
            <a:ext cx="4724400"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itle 1"/>
          <p:cNvSpPr txBox="1">
            <a:spLocks/>
          </p:cNvSpPr>
          <p:nvPr/>
        </p:nvSpPr>
        <p:spPr>
          <a:xfrm>
            <a:off x="0" y="6597650"/>
            <a:ext cx="6192838" cy="26035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defRPr/>
            </a:pPr>
            <a:r>
              <a:rPr lang="pl-PL" altLang="pl-PL" sz="1600" b="0" i="1" kern="0" baseline="0" dirty="0">
                <a:solidFill>
                  <a:schemeClr val="bg1"/>
                </a:solidFill>
              </a:rPr>
              <a:t>L.A. Dobrzański</a:t>
            </a:r>
            <a:endParaRPr lang="en-US" altLang="pl-PL" sz="1600" b="0" i="1" kern="0" baseline="0" dirty="0">
              <a:solidFill>
                <a:schemeClr val="bg1"/>
              </a:solidFill>
            </a:endParaRPr>
          </a:p>
        </p:txBody>
      </p:sp>
    </p:spTree>
    <p:extLst>
      <p:ext uri="{BB962C8B-B14F-4D97-AF65-F5344CB8AC3E}">
        <p14:creationId xmlns:p14="http://schemas.microsoft.com/office/powerpoint/2010/main" val="16517494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3</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10"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HARTOWANIE</a:t>
            </a:r>
            <a:endParaRPr lang="en-US" altLang="pl-PL" kern="0" baseline="0" dirty="0">
              <a:solidFill>
                <a:srgbClr val="006600"/>
              </a:solidFill>
            </a:endParaRPr>
          </a:p>
        </p:txBody>
      </p:sp>
      <p:sp>
        <p:nvSpPr>
          <p:cNvPr id="6" name="Prostokąt 1"/>
          <p:cNvSpPr>
            <a:spLocks noChangeArrowheads="1"/>
          </p:cNvSpPr>
          <p:nvPr/>
        </p:nvSpPr>
        <p:spPr bwMode="auto">
          <a:xfrm>
            <a:off x="0" y="2505075"/>
            <a:ext cx="9144000" cy="2247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lgn="ctr">
              <a:spcBef>
                <a:spcPct val="0"/>
              </a:spcBef>
              <a:buFontTx/>
              <a:buNone/>
            </a:pPr>
            <a:r>
              <a:rPr lang="pl-PL" altLang="pl-PL" sz="2000" baseline="0">
                <a:latin typeface="Arial" pitchFamily="34" charset="0"/>
              </a:rPr>
              <a:t>W przypadku gdy z uwagi na skład chemiczny austenitu hartowanej stali temperatura M</a:t>
            </a:r>
            <a:r>
              <a:rPr lang="pl-PL" altLang="pl-PL" sz="1600" baseline="0">
                <a:latin typeface="Arial" pitchFamily="34" charset="0"/>
              </a:rPr>
              <a:t>f</a:t>
            </a:r>
            <a:r>
              <a:rPr lang="pl-PL" altLang="pl-PL" sz="2000" baseline="0">
                <a:latin typeface="Arial" pitchFamily="34" charset="0"/>
              </a:rPr>
              <a:t> jest niższa od temperatury 0°C, stosowana jest tzw. </a:t>
            </a:r>
            <a:r>
              <a:rPr lang="pl-PL" altLang="pl-PL" sz="2000" baseline="0">
                <a:solidFill>
                  <a:srgbClr val="FF0000"/>
                </a:solidFill>
                <a:latin typeface="Arial" pitchFamily="34" charset="0"/>
              </a:rPr>
              <a:t>obróbka podzerowa, zwana również wymrażaniem</a:t>
            </a:r>
            <a:r>
              <a:rPr lang="pl-PL" altLang="pl-PL" sz="2000" baseline="0">
                <a:latin typeface="Arial" pitchFamily="34" charset="0"/>
              </a:rPr>
              <a:t>. Polega ona na chłodzeniu stali bezpośrednio po hartowaniu do temperatury niższej od 0°C, wytrzymaniu przy tej temperaturze i następnie ogrzaniu do temperatury otoczenia. Obróbka ta umożliwia zmniejszenie udziału austenitu resztkowego w strukturze stali.</a:t>
            </a:r>
          </a:p>
        </p:txBody>
      </p:sp>
      <p:pic>
        <p:nvPicPr>
          <p:cNvPr id="7" name="Obraz 6">
            <a:extLst>
              <a:ext uri="{FF2B5EF4-FFF2-40B4-BE49-F238E27FC236}">
                <a16:creationId xmlns:a16="http://schemas.microsoft.com/office/drawing/2014/main" id="{DC648581-0EA4-1942-863D-F4935BA9D27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Tree>
    <p:extLst>
      <p:ext uri="{BB962C8B-B14F-4D97-AF65-F5344CB8AC3E}">
        <p14:creationId xmlns:p14="http://schemas.microsoft.com/office/powerpoint/2010/main" val="39225630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B96F765B-8A44-45AC-A75A-00113F611DD2}" type="slidenum">
              <a:rPr lang="en-US" altLang="pl-PL" sz="1400" smtClean="0"/>
              <a:pPr>
                <a:spcBef>
                  <a:spcPct val="0"/>
                </a:spcBef>
                <a:buFontTx/>
                <a:buNone/>
              </a:pPr>
              <a:t>30</a:t>
            </a:fld>
            <a:endParaRPr lang="en-US" altLang="pl-PL" sz="1400"/>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OBRÓBKA CIEPLNA</a:t>
            </a:r>
            <a:endParaRPr lang="en-US" altLang="pl-PL" kern="0" baseline="0" dirty="0">
              <a:solidFill>
                <a:srgbClr val="006600"/>
              </a:solidFill>
            </a:endParaRPr>
          </a:p>
        </p:txBody>
      </p:sp>
      <p:pic>
        <p:nvPicPr>
          <p:cNvPr id="93188" name="Obraz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88" y="0"/>
            <a:ext cx="1878012" cy="143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318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1575" y="1439863"/>
            <a:ext cx="7032625" cy="4987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itle 1"/>
          <p:cNvSpPr txBox="1">
            <a:spLocks/>
          </p:cNvSpPr>
          <p:nvPr/>
        </p:nvSpPr>
        <p:spPr>
          <a:xfrm>
            <a:off x="0" y="6597650"/>
            <a:ext cx="6192838" cy="26035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defRPr/>
            </a:pPr>
            <a:r>
              <a:rPr lang="pl-PL" altLang="pl-PL" sz="1600" b="0" i="1" kern="0" baseline="0" dirty="0">
                <a:solidFill>
                  <a:schemeClr val="bg1"/>
                </a:solidFill>
              </a:rPr>
              <a:t>L.A. Dobrzański</a:t>
            </a:r>
            <a:endParaRPr lang="en-US" altLang="pl-PL" sz="1600" b="0" i="1" kern="0" baseline="0" dirty="0">
              <a:solidFill>
                <a:schemeClr val="bg1"/>
              </a:solidFill>
            </a:endParaRPr>
          </a:p>
        </p:txBody>
      </p:sp>
    </p:spTree>
    <p:extLst>
      <p:ext uri="{BB962C8B-B14F-4D97-AF65-F5344CB8AC3E}">
        <p14:creationId xmlns:p14="http://schemas.microsoft.com/office/powerpoint/2010/main" val="31885771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B96F765B-8A44-45AC-A75A-00113F611DD2}" type="slidenum">
              <a:rPr lang="en-US" altLang="pl-PL" sz="1400" smtClean="0"/>
              <a:pPr>
                <a:spcBef>
                  <a:spcPct val="0"/>
                </a:spcBef>
                <a:buFontTx/>
                <a:buNone/>
              </a:pPr>
              <a:t>31</a:t>
            </a:fld>
            <a:endParaRPr lang="en-US" altLang="pl-PL" sz="1400"/>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OBRÓBKA CIEPLNA</a:t>
            </a:r>
            <a:endParaRPr lang="en-US" altLang="pl-PL" kern="0" baseline="0" dirty="0">
              <a:solidFill>
                <a:srgbClr val="006600"/>
              </a:solidFill>
            </a:endParaRPr>
          </a:p>
        </p:txBody>
      </p:sp>
      <p:pic>
        <p:nvPicPr>
          <p:cNvPr id="93188" name="Obraz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88" y="0"/>
            <a:ext cx="1878012" cy="143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a:extLst>
              <a:ext uri="{FF2B5EF4-FFF2-40B4-BE49-F238E27FC236}">
                <a16:creationId xmlns:a16="http://schemas.microsoft.com/office/drawing/2014/main" id="{0C36128F-B364-1542-9105-9D14DDDAF204}"/>
              </a:ext>
            </a:extLst>
          </p:cNvPr>
          <p:cNvSpPr txBox="1">
            <a:spLocks/>
          </p:cNvSpPr>
          <p:nvPr/>
        </p:nvSpPr>
        <p:spPr>
          <a:xfrm>
            <a:off x="0" y="3162300"/>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sz="1600" kern="0" baseline="0" dirty="0">
                <a:solidFill>
                  <a:srgbClr val="FF0000"/>
                </a:solidFill>
              </a:rPr>
              <a:t>Tu skończony wykład 10 w dniu 12.XII.2022r</a:t>
            </a:r>
          </a:p>
        </p:txBody>
      </p:sp>
    </p:spTree>
    <p:extLst>
      <p:ext uri="{BB962C8B-B14F-4D97-AF65-F5344CB8AC3E}">
        <p14:creationId xmlns:p14="http://schemas.microsoft.com/office/powerpoint/2010/main" val="310240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4</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10"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HARTOWANIE</a:t>
            </a:r>
            <a:endParaRPr lang="en-US" altLang="pl-PL" kern="0" baseline="0" dirty="0">
              <a:solidFill>
                <a:srgbClr val="006600"/>
              </a:solidFill>
            </a:endParaRPr>
          </a:p>
        </p:txBody>
      </p:sp>
      <p:sp>
        <p:nvSpPr>
          <p:cNvPr id="6" name="Prostokąt 2"/>
          <p:cNvSpPr>
            <a:spLocks noChangeArrowheads="1"/>
          </p:cNvSpPr>
          <p:nvPr/>
        </p:nvSpPr>
        <p:spPr bwMode="auto">
          <a:xfrm>
            <a:off x="2601913" y="908050"/>
            <a:ext cx="3940175"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1900" baseline="0" dirty="0">
                <a:solidFill>
                  <a:srgbClr val="FF3300"/>
                </a:solidFill>
                <a:latin typeface="Arial" pitchFamily="34" charset="0"/>
              </a:rPr>
              <a:t>Własności stali po zahartowaniu</a:t>
            </a:r>
          </a:p>
        </p:txBody>
      </p:sp>
      <p:sp>
        <p:nvSpPr>
          <p:cNvPr id="7" name="Prostokąt 1"/>
          <p:cNvSpPr>
            <a:spLocks noChangeArrowheads="1"/>
          </p:cNvSpPr>
          <p:nvPr/>
        </p:nvSpPr>
        <p:spPr bwMode="auto">
          <a:xfrm>
            <a:off x="0" y="1433513"/>
            <a:ext cx="9144000" cy="535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1900" baseline="0" dirty="0">
                <a:solidFill>
                  <a:srgbClr val="FF3300"/>
                </a:solidFill>
                <a:latin typeface="Arial" pitchFamily="34" charset="0"/>
              </a:rPr>
              <a:t> </a:t>
            </a:r>
          </a:p>
          <a:p>
            <a:pPr>
              <a:spcBef>
                <a:spcPct val="0"/>
              </a:spcBef>
              <a:buFontTx/>
              <a:buNone/>
            </a:pPr>
            <a:r>
              <a:rPr lang="pl-PL" altLang="pl-PL" sz="1900" baseline="0" dirty="0">
                <a:latin typeface="Arial" pitchFamily="34" charset="0"/>
              </a:rPr>
              <a:t>Stal po zahartowaniu </a:t>
            </a:r>
            <a:r>
              <a:rPr lang="pl-PL" altLang="pl-PL" sz="1900" baseline="0" dirty="0">
                <a:solidFill>
                  <a:srgbClr val="FF0000"/>
                </a:solidFill>
                <a:latin typeface="Arial" pitchFamily="34" charset="0"/>
              </a:rPr>
              <a:t>zyskuje na: twardości, wytrzymałości, wzrasta jej granica plastyczności i sprężystości</a:t>
            </a:r>
            <a:r>
              <a:rPr lang="pl-PL" altLang="pl-PL" sz="1900" baseline="0" dirty="0">
                <a:latin typeface="Arial" pitchFamily="34" charset="0"/>
              </a:rPr>
              <a:t>, </a:t>
            </a:r>
          </a:p>
          <a:p>
            <a:pPr>
              <a:spcBef>
                <a:spcPct val="0"/>
              </a:spcBef>
              <a:buFontTx/>
              <a:buNone/>
            </a:pPr>
            <a:endParaRPr lang="pl-PL" altLang="pl-PL" sz="1900" baseline="0" dirty="0">
              <a:latin typeface="Arial" pitchFamily="34" charset="0"/>
            </a:endParaRPr>
          </a:p>
          <a:p>
            <a:pPr>
              <a:spcBef>
                <a:spcPct val="0"/>
              </a:spcBef>
              <a:buFontTx/>
              <a:buNone/>
            </a:pPr>
            <a:r>
              <a:rPr lang="pl-PL" altLang="pl-PL" sz="1900" baseline="0" dirty="0">
                <a:solidFill>
                  <a:srgbClr val="FF0000"/>
                </a:solidFill>
                <a:latin typeface="Arial" pitchFamily="34" charset="0"/>
              </a:rPr>
              <a:t>maleje zaś: udarność, wydłużenie, przewężenie i obrabialność</a:t>
            </a:r>
            <a:r>
              <a:rPr lang="pl-PL" altLang="pl-PL" sz="1900" baseline="0" dirty="0">
                <a:latin typeface="Arial" pitchFamily="34" charset="0"/>
              </a:rPr>
              <a:t>. </a:t>
            </a:r>
          </a:p>
          <a:p>
            <a:pPr>
              <a:spcBef>
                <a:spcPct val="0"/>
              </a:spcBef>
              <a:buFontTx/>
              <a:buNone/>
            </a:pPr>
            <a:endParaRPr lang="pl-PL" altLang="pl-PL" sz="1900" baseline="0" dirty="0">
              <a:latin typeface="Arial" pitchFamily="34" charset="0"/>
            </a:endParaRPr>
          </a:p>
          <a:p>
            <a:pPr>
              <a:spcBef>
                <a:spcPct val="0"/>
              </a:spcBef>
              <a:buFontTx/>
              <a:buNone/>
            </a:pPr>
            <a:r>
              <a:rPr lang="pl-PL" altLang="pl-PL" sz="1900" baseline="0" dirty="0">
                <a:latin typeface="Arial" pitchFamily="34" charset="0"/>
              </a:rPr>
              <a:t>Podczas hartowania stali powstają naprężenia własne 1-go, 2-go i 3-go rodzaju, równoważące się wewnątrz danego przedmiotu bez udziału naprężeń zewnętrznych. Naprężenia </a:t>
            </a:r>
            <a:r>
              <a:rPr lang="pl-PL" altLang="pl-PL" sz="1900" baseline="0" dirty="0">
                <a:solidFill>
                  <a:srgbClr val="FF0000"/>
                </a:solidFill>
                <a:latin typeface="Arial" pitchFamily="34" charset="0"/>
              </a:rPr>
              <a:t>1-go rodzaju (zwane też naprężeniami cieplnymi) </a:t>
            </a:r>
            <a:r>
              <a:rPr lang="pl-PL" altLang="pl-PL" sz="1900" baseline="0" dirty="0">
                <a:latin typeface="Arial" pitchFamily="34" charset="0"/>
              </a:rPr>
              <a:t>powstają wskutek różnicy w szybkości chłodzenia rdzenia i powierzchni przedmiotu hartowanego. Zasięg działania tych naprężeń jest porównywalny z wymiarami przedmiotu. Naprężenia</a:t>
            </a:r>
            <a:r>
              <a:rPr lang="pl-PL" altLang="pl-PL" sz="1900" baseline="0" dirty="0">
                <a:solidFill>
                  <a:srgbClr val="FF0000"/>
                </a:solidFill>
                <a:latin typeface="Arial" pitchFamily="34" charset="0"/>
              </a:rPr>
              <a:t> 2-go rodzaju tworzą się wskutek zachodzących przemian fazowych </a:t>
            </a:r>
            <a:r>
              <a:rPr lang="pl-PL" altLang="pl-PL" sz="1900" baseline="0" dirty="0">
                <a:latin typeface="Arial" pitchFamily="34" charset="0"/>
              </a:rPr>
              <a:t>połączonych z dużymi zmianami objętościowymi, zasięg ich działania jest zbliżony do wielkości ziarna. Naprężenia </a:t>
            </a:r>
            <a:r>
              <a:rPr lang="pl-PL" altLang="pl-PL" sz="1900" baseline="0" dirty="0">
                <a:solidFill>
                  <a:srgbClr val="FF0000"/>
                </a:solidFill>
                <a:latin typeface="Arial" pitchFamily="34" charset="0"/>
              </a:rPr>
              <a:t>3-go rodzaju są spowodowane naruszeniem prawidłowego rozmieszczenia atomów w strukturze krystalicznej i mają charakter lokalny</a:t>
            </a:r>
            <a:r>
              <a:rPr lang="pl-PL" altLang="pl-PL" sz="1900" baseline="0" dirty="0">
                <a:latin typeface="Arial" pitchFamily="34" charset="0"/>
              </a:rPr>
              <a:t>. Naprężenia 2-go i 3-go rodzaju nazywane są naprężeniami strukturalnymi lub </a:t>
            </a:r>
            <a:r>
              <a:rPr lang="pl-PL" altLang="pl-PL" sz="1900" baseline="0" dirty="0" err="1">
                <a:latin typeface="Arial" pitchFamily="34" charset="0"/>
              </a:rPr>
              <a:t>mikronaprężeniami</a:t>
            </a:r>
            <a:r>
              <a:rPr lang="pl-PL" altLang="pl-PL" sz="1900" baseline="0" dirty="0">
                <a:latin typeface="Arial" pitchFamily="34" charset="0"/>
              </a:rPr>
              <a:t>.</a:t>
            </a:r>
          </a:p>
        </p:txBody>
      </p:sp>
      <p:pic>
        <p:nvPicPr>
          <p:cNvPr id="8" name="Obraz 7">
            <a:extLst>
              <a:ext uri="{FF2B5EF4-FFF2-40B4-BE49-F238E27FC236}">
                <a16:creationId xmlns:a16="http://schemas.microsoft.com/office/drawing/2014/main" id="{356A3DB7-8A8A-084C-BF46-22DCED31140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Tree>
    <p:extLst>
      <p:ext uri="{BB962C8B-B14F-4D97-AF65-F5344CB8AC3E}">
        <p14:creationId xmlns:p14="http://schemas.microsoft.com/office/powerpoint/2010/main" val="1881331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5</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10"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HARTOWANIE</a:t>
            </a:r>
            <a:endParaRPr lang="en-US" altLang="pl-PL" kern="0" baseline="0" dirty="0">
              <a:solidFill>
                <a:srgbClr val="006600"/>
              </a:solidFill>
            </a:endParaRPr>
          </a:p>
        </p:txBody>
      </p:sp>
      <p:sp>
        <p:nvSpPr>
          <p:cNvPr id="6" name="Prostokąt 2"/>
          <p:cNvSpPr>
            <a:spLocks noChangeArrowheads="1"/>
          </p:cNvSpPr>
          <p:nvPr/>
        </p:nvSpPr>
        <p:spPr bwMode="auto">
          <a:xfrm>
            <a:off x="3177232" y="908050"/>
            <a:ext cx="2789546" cy="38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1900" baseline="0" dirty="0">
                <a:solidFill>
                  <a:srgbClr val="FF3300"/>
                </a:solidFill>
                <a:latin typeface="Arial" pitchFamily="34" charset="0"/>
              </a:rPr>
              <a:t>Pęknięcia hartownicze</a:t>
            </a:r>
          </a:p>
        </p:txBody>
      </p:sp>
      <p:pic>
        <p:nvPicPr>
          <p:cNvPr id="8" name="Obraz 7" descr="Obraz zawierający zabawka&#10;&#10;Opis wygenerowany automatycznie">
            <a:extLst>
              <a:ext uri="{FF2B5EF4-FFF2-40B4-BE49-F238E27FC236}">
                <a16:creationId xmlns:a16="http://schemas.microsoft.com/office/drawing/2014/main" id="{F489B0FB-C40F-884D-90BA-CD8C6F36D4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4000" y="0"/>
            <a:ext cx="2160000" cy="1440000"/>
          </a:xfrm>
          <a:prstGeom prst="rect">
            <a:avLst/>
          </a:prstGeom>
        </p:spPr>
      </p:pic>
      <p:pic>
        <p:nvPicPr>
          <p:cNvPr id="1026" name="Picture 2" descr="Quench Cracking | Industrial Heating">
            <a:extLst>
              <a:ext uri="{FF2B5EF4-FFF2-40B4-BE49-F238E27FC236}">
                <a16:creationId xmlns:a16="http://schemas.microsoft.com/office/drawing/2014/main" id="{EAFD2884-3C1E-D74E-8B97-534B3C896A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8090" y="1492657"/>
            <a:ext cx="3492500" cy="23241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7 Causes of Quench Cracking in Steel | Production Machining">
            <a:extLst>
              <a:ext uri="{FF2B5EF4-FFF2-40B4-BE49-F238E27FC236}">
                <a16:creationId xmlns:a16="http://schemas.microsoft.com/office/drawing/2014/main" id="{EE046AA9-938F-C341-BA09-231045B078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62400" y="1959113"/>
            <a:ext cx="4889500" cy="40767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7 Causes For Quench Cracking Of Steel | Speaking of Precision Blog">
            <a:extLst>
              <a:ext uri="{FF2B5EF4-FFF2-40B4-BE49-F238E27FC236}">
                <a16:creationId xmlns:a16="http://schemas.microsoft.com/office/drawing/2014/main" id="{AC423C39-7885-7E4E-9B43-E839CC3C55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9552" y="4025451"/>
            <a:ext cx="3084581" cy="2313436"/>
          </a:xfrm>
          <a:prstGeom prst="rect">
            <a:avLst/>
          </a:prstGeom>
          <a:noFill/>
          <a:extLst>
            <a:ext uri="{909E8E84-426E-40DD-AFC4-6F175D3DCCD1}">
              <a14:hiddenFill xmlns:a14="http://schemas.microsoft.com/office/drawing/2010/main">
                <a:solidFill>
                  <a:srgbClr val="FFFFFF"/>
                </a:solidFill>
              </a14:hiddenFill>
            </a:ext>
          </a:extLst>
        </p:spPr>
      </p:pic>
      <p:sp>
        <p:nvSpPr>
          <p:cNvPr id="11" name="Prostokąt 10">
            <a:extLst>
              <a:ext uri="{FF2B5EF4-FFF2-40B4-BE49-F238E27FC236}">
                <a16:creationId xmlns:a16="http://schemas.microsoft.com/office/drawing/2014/main" id="{2AD8B702-F590-A149-9CE0-5AA5B162EEF9}"/>
              </a:ext>
            </a:extLst>
          </p:cNvPr>
          <p:cNvSpPr/>
          <p:nvPr/>
        </p:nvSpPr>
        <p:spPr>
          <a:xfrm>
            <a:off x="0" y="6338887"/>
            <a:ext cx="9144000" cy="276999"/>
          </a:xfrm>
          <a:prstGeom prst="rect">
            <a:avLst/>
          </a:prstGeom>
        </p:spPr>
        <p:txBody>
          <a:bodyPr wrap="square">
            <a:spAutoFit/>
          </a:bodyPr>
          <a:lstStyle/>
          <a:p>
            <a:pPr algn="l"/>
            <a:r>
              <a:rPr lang="pl-PL" sz="1200" b="0" baseline="0" dirty="0" err="1">
                <a:solidFill>
                  <a:schemeClr val="accent2"/>
                </a:solidFill>
              </a:rPr>
              <a:t>https</a:t>
            </a:r>
            <a:r>
              <a:rPr lang="pl-PL" sz="1200" b="0" baseline="0" dirty="0">
                <a:solidFill>
                  <a:schemeClr val="accent2"/>
                </a:solidFill>
              </a:rPr>
              <a:t>://</a:t>
            </a:r>
            <a:r>
              <a:rPr lang="pl-PL" sz="1200" b="0" baseline="0" dirty="0" err="1">
                <a:solidFill>
                  <a:schemeClr val="accent2"/>
                </a:solidFill>
              </a:rPr>
              <a:t>pmpaspeakingofprecision.com</a:t>
            </a:r>
            <a:r>
              <a:rPr lang="pl-PL" sz="1200" b="0" baseline="0" dirty="0">
                <a:solidFill>
                  <a:schemeClr val="accent2"/>
                </a:solidFill>
              </a:rPr>
              <a:t>/2010/08/03/7-causes-for-quench-cracking-of-steel/</a:t>
            </a:r>
          </a:p>
        </p:txBody>
      </p:sp>
      <p:sp>
        <p:nvSpPr>
          <p:cNvPr id="2" name="Prostokąt 1">
            <a:extLst>
              <a:ext uri="{FF2B5EF4-FFF2-40B4-BE49-F238E27FC236}">
                <a16:creationId xmlns:a16="http://schemas.microsoft.com/office/drawing/2014/main" id="{AE11525D-3F4B-364E-B93A-1DCC79978A1B}"/>
              </a:ext>
            </a:extLst>
          </p:cNvPr>
          <p:cNvSpPr/>
          <p:nvPr/>
        </p:nvSpPr>
        <p:spPr>
          <a:xfrm>
            <a:off x="0" y="3535798"/>
            <a:ext cx="3962400" cy="461665"/>
          </a:xfrm>
          <a:prstGeom prst="rect">
            <a:avLst/>
          </a:prstGeom>
        </p:spPr>
        <p:txBody>
          <a:bodyPr wrap="square">
            <a:spAutoFit/>
          </a:bodyPr>
          <a:lstStyle/>
          <a:p>
            <a:r>
              <a:rPr lang="pl-PL" sz="1200" b="0" baseline="0" dirty="0" err="1">
                <a:solidFill>
                  <a:schemeClr val="accent2"/>
                </a:solidFill>
              </a:rPr>
              <a:t>https</a:t>
            </a:r>
            <a:r>
              <a:rPr lang="pl-PL" sz="1200" b="0" baseline="0" dirty="0">
                <a:solidFill>
                  <a:schemeClr val="accent2"/>
                </a:solidFill>
              </a:rPr>
              <a:t>://</a:t>
            </a:r>
            <a:r>
              <a:rPr lang="pl-PL" sz="1200" b="0" baseline="0" dirty="0" err="1">
                <a:solidFill>
                  <a:schemeClr val="accent2"/>
                </a:solidFill>
              </a:rPr>
              <a:t>www.industrialheating.com</a:t>
            </a:r>
            <a:r>
              <a:rPr lang="pl-PL" sz="1200" b="0" baseline="0" dirty="0">
                <a:solidFill>
                  <a:schemeClr val="accent2"/>
                </a:solidFill>
              </a:rPr>
              <a:t>/</a:t>
            </a:r>
            <a:r>
              <a:rPr lang="pl-PL" sz="1200" b="0" baseline="0" dirty="0" err="1">
                <a:solidFill>
                  <a:schemeClr val="accent2"/>
                </a:solidFill>
              </a:rPr>
              <a:t>articles</a:t>
            </a:r>
            <a:r>
              <a:rPr lang="pl-PL" sz="1200" b="0" baseline="0" dirty="0">
                <a:solidFill>
                  <a:schemeClr val="accent2"/>
                </a:solidFill>
              </a:rPr>
              <a:t>/90314-quench-cracking?v=</a:t>
            </a:r>
            <a:r>
              <a:rPr lang="pl-PL" sz="1200" b="0" baseline="0" dirty="0" err="1">
                <a:solidFill>
                  <a:schemeClr val="accent2"/>
                </a:solidFill>
              </a:rPr>
              <a:t>preview</a:t>
            </a:r>
            <a:endParaRPr lang="pl-PL" sz="1200" b="0" baseline="0" dirty="0">
              <a:solidFill>
                <a:schemeClr val="accent2"/>
              </a:solidFill>
            </a:endParaRPr>
          </a:p>
        </p:txBody>
      </p:sp>
      <p:pic>
        <p:nvPicPr>
          <p:cNvPr id="4" name="Obraz 3" descr="Obraz zawierający tekst&#10;&#10;Opis wygenerowany automatycznie">
            <a:extLst>
              <a:ext uri="{FF2B5EF4-FFF2-40B4-BE49-F238E27FC236}">
                <a16:creationId xmlns:a16="http://schemas.microsoft.com/office/drawing/2014/main" id="{95562DE0-8D82-9542-96DC-122BB7068E1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33710" y="2234820"/>
            <a:ext cx="4902200" cy="647700"/>
          </a:xfrm>
          <a:prstGeom prst="rect">
            <a:avLst/>
          </a:prstGeom>
        </p:spPr>
      </p:pic>
      <p:sp>
        <p:nvSpPr>
          <p:cNvPr id="9" name="Prostokąt 8">
            <a:extLst>
              <a:ext uri="{FF2B5EF4-FFF2-40B4-BE49-F238E27FC236}">
                <a16:creationId xmlns:a16="http://schemas.microsoft.com/office/drawing/2014/main" id="{5D0A51EE-1891-ED4E-B91E-04D9E47DAE41}"/>
              </a:ext>
            </a:extLst>
          </p:cNvPr>
          <p:cNvSpPr/>
          <p:nvPr/>
        </p:nvSpPr>
        <p:spPr>
          <a:xfrm>
            <a:off x="4257450" y="5001236"/>
            <a:ext cx="4572000" cy="461665"/>
          </a:xfrm>
          <a:prstGeom prst="rect">
            <a:avLst/>
          </a:prstGeom>
        </p:spPr>
        <p:txBody>
          <a:bodyPr>
            <a:spAutoFit/>
          </a:bodyPr>
          <a:lstStyle/>
          <a:p>
            <a:r>
              <a:rPr lang="pl-PL" sz="1200" b="0" baseline="0" dirty="0" err="1">
                <a:solidFill>
                  <a:schemeClr val="accent2"/>
                </a:solidFill>
              </a:rPr>
              <a:t>https</a:t>
            </a:r>
            <a:r>
              <a:rPr lang="pl-PL" sz="1200" b="0" baseline="0" dirty="0">
                <a:solidFill>
                  <a:schemeClr val="accent2"/>
                </a:solidFill>
              </a:rPr>
              <a:t>://</a:t>
            </a:r>
            <a:r>
              <a:rPr lang="pl-PL" sz="1200" b="0" baseline="0" dirty="0" err="1">
                <a:solidFill>
                  <a:schemeClr val="accent2"/>
                </a:solidFill>
              </a:rPr>
              <a:t>www.productionmachining.com</a:t>
            </a:r>
            <a:r>
              <a:rPr lang="pl-PL" sz="1200" b="0" baseline="0" dirty="0">
                <a:solidFill>
                  <a:schemeClr val="accent2"/>
                </a:solidFill>
              </a:rPr>
              <a:t>/blog/post/</a:t>
            </a:r>
            <a:r>
              <a:rPr lang="pl-PL" sz="1200" b="0" baseline="0" dirty="0" err="1">
                <a:solidFill>
                  <a:schemeClr val="accent2"/>
                </a:solidFill>
              </a:rPr>
              <a:t>seven</a:t>
            </a:r>
            <a:r>
              <a:rPr lang="pl-PL" sz="1200" b="0" baseline="0" dirty="0">
                <a:solidFill>
                  <a:schemeClr val="accent2"/>
                </a:solidFill>
              </a:rPr>
              <a:t>-</a:t>
            </a:r>
            <a:r>
              <a:rPr lang="pl-PL" sz="1200" b="0" baseline="0" dirty="0" err="1">
                <a:solidFill>
                  <a:schemeClr val="accent2"/>
                </a:solidFill>
              </a:rPr>
              <a:t>causes</a:t>
            </a:r>
            <a:r>
              <a:rPr lang="pl-PL" sz="1200" b="0" baseline="0" dirty="0">
                <a:solidFill>
                  <a:schemeClr val="accent2"/>
                </a:solidFill>
              </a:rPr>
              <a:t>-for-</a:t>
            </a:r>
            <a:r>
              <a:rPr lang="pl-PL" sz="1200" b="0" baseline="0" dirty="0" err="1">
                <a:solidFill>
                  <a:schemeClr val="accent2"/>
                </a:solidFill>
              </a:rPr>
              <a:t>quench</a:t>
            </a:r>
            <a:r>
              <a:rPr lang="pl-PL" sz="1200" b="0" baseline="0" dirty="0">
                <a:solidFill>
                  <a:schemeClr val="accent2"/>
                </a:solidFill>
              </a:rPr>
              <a:t>-cracking-in-</a:t>
            </a:r>
            <a:r>
              <a:rPr lang="pl-PL" sz="1200" b="0" baseline="0" dirty="0" err="1">
                <a:solidFill>
                  <a:schemeClr val="accent2"/>
                </a:solidFill>
              </a:rPr>
              <a:t>steel</a:t>
            </a:r>
            <a:r>
              <a:rPr lang="pl-PL" sz="1200" b="0" baseline="0" dirty="0">
                <a:solidFill>
                  <a:schemeClr val="accent2"/>
                </a:solidFill>
              </a:rPr>
              <a:t>-</a:t>
            </a:r>
          </a:p>
        </p:txBody>
      </p:sp>
    </p:spTree>
    <p:extLst>
      <p:ext uri="{BB962C8B-B14F-4D97-AF65-F5344CB8AC3E}">
        <p14:creationId xmlns:p14="http://schemas.microsoft.com/office/powerpoint/2010/main" val="39697321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6</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10"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HARTOWANIE</a:t>
            </a:r>
            <a:endParaRPr lang="en-US" altLang="pl-PL" kern="0" baseline="0" dirty="0">
              <a:solidFill>
                <a:srgbClr val="006600"/>
              </a:solidFill>
            </a:endParaRPr>
          </a:p>
        </p:txBody>
      </p:sp>
      <p:sp>
        <p:nvSpPr>
          <p:cNvPr id="6" name="Prostokąt 2"/>
          <p:cNvSpPr>
            <a:spLocks noChangeArrowheads="1"/>
          </p:cNvSpPr>
          <p:nvPr/>
        </p:nvSpPr>
        <p:spPr bwMode="auto">
          <a:xfrm>
            <a:off x="3177232" y="908050"/>
            <a:ext cx="2789546" cy="38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1900" baseline="0" dirty="0">
                <a:solidFill>
                  <a:srgbClr val="FF3300"/>
                </a:solidFill>
                <a:latin typeface="Arial" pitchFamily="34" charset="0"/>
              </a:rPr>
              <a:t>Pęknięcia hartownicze</a:t>
            </a:r>
          </a:p>
        </p:txBody>
      </p:sp>
      <p:pic>
        <p:nvPicPr>
          <p:cNvPr id="8" name="Obraz 7" descr="Obraz zawierający zabawka&#10;&#10;Opis wygenerowany automatycznie">
            <a:extLst>
              <a:ext uri="{FF2B5EF4-FFF2-40B4-BE49-F238E27FC236}">
                <a16:creationId xmlns:a16="http://schemas.microsoft.com/office/drawing/2014/main" id="{F489B0FB-C40F-884D-90BA-CD8C6F36D4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4000" y="0"/>
            <a:ext cx="2160000" cy="1440000"/>
          </a:xfrm>
          <a:prstGeom prst="rect">
            <a:avLst/>
          </a:prstGeom>
        </p:spPr>
      </p:pic>
      <p:pic>
        <p:nvPicPr>
          <p:cNvPr id="2050" name="Picture 2" descr="Cracking of 4140 During Q&amp;amp;T - Metal and Metallurgy engineering - Eng-Tips">
            <a:extLst>
              <a:ext uri="{FF2B5EF4-FFF2-40B4-BE49-F238E27FC236}">
                <a16:creationId xmlns:a16="http://schemas.microsoft.com/office/drawing/2014/main" id="{7EF10C43-C5C1-EF47-AF54-6025C81570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04" y="2204864"/>
            <a:ext cx="4764646" cy="3561904"/>
          </a:xfrm>
          <a:prstGeom prst="rect">
            <a:avLst/>
          </a:prstGeom>
          <a:noFill/>
          <a:extLst>
            <a:ext uri="{909E8E84-426E-40DD-AFC4-6F175D3DCCD1}">
              <a14:hiddenFill xmlns:a14="http://schemas.microsoft.com/office/drawing/2010/main">
                <a:solidFill>
                  <a:srgbClr val="FFFFFF"/>
                </a:solidFill>
              </a14:hiddenFill>
            </a:ext>
          </a:extLst>
        </p:spPr>
      </p:pic>
      <p:sp>
        <p:nvSpPr>
          <p:cNvPr id="2" name="Prostokąt 1">
            <a:extLst>
              <a:ext uri="{FF2B5EF4-FFF2-40B4-BE49-F238E27FC236}">
                <a16:creationId xmlns:a16="http://schemas.microsoft.com/office/drawing/2014/main" id="{7C4A6347-474B-654A-9562-84F9E0205383}"/>
              </a:ext>
            </a:extLst>
          </p:cNvPr>
          <p:cNvSpPr/>
          <p:nvPr/>
        </p:nvSpPr>
        <p:spPr>
          <a:xfrm>
            <a:off x="597568" y="5949950"/>
            <a:ext cx="3856697" cy="276999"/>
          </a:xfrm>
          <a:prstGeom prst="rect">
            <a:avLst/>
          </a:prstGeom>
        </p:spPr>
        <p:txBody>
          <a:bodyPr wrap="none">
            <a:spAutoFit/>
          </a:bodyPr>
          <a:lstStyle/>
          <a:p>
            <a:r>
              <a:rPr lang="pl-PL" sz="1200" b="0" baseline="0" dirty="0" err="1">
                <a:solidFill>
                  <a:schemeClr val="accent2"/>
                </a:solidFill>
              </a:rPr>
              <a:t>https</a:t>
            </a:r>
            <a:r>
              <a:rPr lang="pl-PL" sz="1200" b="0" baseline="0" dirty="0">
                <a:solidFill>
                  <a:schemeClr val="accent2"/>
                </a:solidFill>
              </a:rPr>
              <a:t>://</a:t>
            </a:r>
            <a:r>
              <a:rPr lang="pl-PL" sz="1200" b="0" baseline="0" dirty="0" err="1">
                <a:solidFill>
                  <a:schemeClr val="accent2"/>
                </a:solidFill>
              </a:rPr>
              <a:t>www.eng-tips.com</a:t>
            </a:r>
            <a:r>
              <a:rPr lang="pl-PL" sz="1200" b="0" baseline="0" dirty="0">
                <a:solidFill>
                  <a:schemeClr val="accent2"/>
                </a:solidFill>
              </a:rPr>
              <a:t>/</a:t>
            </a:r>
            <a:r>
              <a:rPr lang="pl-PL" sz="1200" b="0" baseline="0" dirty="0" err="1">
                <a:solidFill>
                  <a:schemeClr val="accent2"/>
                </a:solidFill>
              </a:rPr>
              <a:t>viewthread.cfm?qid</a:t>
            </a:r>
            <a:r>
              <a:rPr lang="pl-PL" sz="1200" b="0" baseline="0" dirty="0">
                <a:solidFill>
                  <a:schemeClr val="accent2"/>
                </a:solidFill>
              </a:rPr>
              <a:t>=414063</a:t>
            </a:r>
          </a:p>
        </p:txBody>
      </p:sp>
      <p:pic>
        <p:nvPicPr>
          <p:cNvPr id="4" name="Obraz 3" descr="Obraz zawierający tekst&#10;&#10;Opis wygenerowany automatycznie">
            <a:extLst>
              <a:ext uri="{FF2B5EF4-FFF2-40B4-BE49-F238E27FC236}">
                <a16:creationId xmlns:a16="http://schemas.microsoft.com/office/drawing/2014/main" id="{AB7E898E-7F10-5741-923A-1008BC68E6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20072" y="1469239"/>
            <a:ext cx="3816424" cy="4746404"/>
          </a:xfrm>
          <a:prstGeom prst="rect">
            <a:avLst/>
          </a:prstGeom>
        </p:spPr>
      </p:pic>
      <p:sp>
        <p:nvSpPr>
          <p:cNvPr id="7" name="Prostokąt 6">
            <a:extLst>
              <a:ext uri="{FF2B5EF4-FFF2-40B4-BE49-F238E27FC236}">
                <a16:creationId xmlns:a16="http://schemas.microsoft.com/office/drawing/2014/main" id="{64F56DAA-03B7-554D-A45E-93FB3275CA5D}"/>
              </a:ext>
            </a:extLst>
          </p:cNvPr>
          <p:cNvSpPr/>
          <p:nvPr/>
        </p:nvSpPr>
        <p:spPr>
          <a:xfrm>
            <a:off x="4842284" y="6161278"/>
            <a:ext cx="4572000" cy="461665"/>
          </a:xfrm>
          <a:prstGeom prst="rect">
            <a:avLst/>
          </a:prstGeom>
        </p:spPr>
        <p:txBody>
          <a:bodyPr>
            <a:spAutoFit/>
          </a:bodyPr>
          <a:lstStyle/>
          <a:p>
            <a:r>
              <a:rPr lang="pl-PL" sz="1200" b="0" baseline="0" dirty="0" err="1">
                <a:solidFill>
                  <a:schemeClr val="accent2"/>
                </a:solidFill>
              </a:rPr>
              <a:t>https</a:t>
            </a:r>
            <a:r>
              <a:rPr lang="pl-PL" sz="1200" b="0" baseline="0" dirty="0">
                <a:solidFill>
                  <a:schemeClr val="accent2"/>
                </a:solidFill>
              </a:rPr>
              <a:t>://</a:t>
            </a:r>
            <a:r>
              <a:rPr lang="pl-PL" sz="1200" b="0" baseline="0" dirty="0" err="1">
                <a:solidFill>
                  <a:schemeClr val="accent2"/>
                </a:solidFill>
              </a:rPr>
              <a:t>pmpaspeakingofprecision.com</a:t>
            </a:r>
            <a:r>
              <a:rPr lang="pl-PL" sz="1200" b="0" baseline="0" dirty="0">
                <a:solidFill>
                  <a:schemeClr val="accent2"/>
                </a:solidFill>
              </a:rPr>
              <a:t>/2013/09/10/quench-cracks-3-ways-to-recognize/</a:t>
            </a:r>
          </a:p>
        </p:txBody>
      </p:sp>
    </p:spTree>
    <p:extLst>
      <p:ext uri="{BB962C8B-B14F-4D97-AF65-F5344CB8AC3E}">
        <p14:creationId xmlns:p14="http://schemas.microsoft.com/office/powerpoint/2010/main" val="101329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7</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10"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HARTOWANIE</a:t>
            </a:r>
            <a:endParaRPr lang="en-US" altLang="pl-PL" kern="0" baseline="0" dirty="0">
              <a:solidFill>
                <a:srgbClr val="006600"/>
              </a:solidFill>
            </a:endParaRPr>
          </a:p>
        </p:txBody>
      </p:sp>
      <p:sp>
        <p:nvSpPr>
          <p:cNvPr id="6" name="Prostokąt 2"/>
          <p:cNvSpPr>
            <a:spLocks noChangeArrowheads="1"/>
          </p:cNvSpPr>
          <p:nvPr/>
        </p:nvSpPr>
        <p:spPr bwMode="auto">
          <a:xfrm>
            <a:off x="3177232" y="908050"/>
            <a:ext cx="2789546" cy="38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r>
              <a:rPr lang="pl-PL" altLang="pl-PL" sz="1900" baseline="0" dirty="0">
                <a:solidFill>
                  <a:srgbClr val="FF3300"/>
                </a:solidFill>
                <a:latin typeface="Arial" pitchFamily="34" charset="0"/>
              </a:rPr>
              <a:t>Pęknięcia hartownicze</a:t>
            </a:r>
          </a:p>
        </p:txBody>
      </p:sp>
      <p:pic>
        <p:nvPicPr>
          <p:cNvPr id="8" name="Obraz 7" descr="Obraz zawierający zabawka&#10;&#10;Opis wygenerowany automatycznie">
            <a:extLst>
              <a:ext uri="{FF2B5EF4-FFF2-40B4-BE49-F238E27FC236}">
                <a16:creationId xmlns:a16="http://schemas.microsoft.com/office/drawing/2014/main" id="{F489B0FB-C40F-884D-90BA-CD8C6F36D4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4000" y="0"/>
            <a:ext cx="2160000" cy="1440000"/>
          </a:xfrm>
          <a:prstGeom prst="rect">
            <a:avLst/>
          </a:prstGeom>
        </p:spPr>
      </p:pic>
      <p:sp>
        <p:nvSpPr>
          <p:cNvPr id="2" name="Prostokąt 1">
            <a:extLst>
              <a:ext uri="{FF2B5EF4-FFF2-40B4-BE49-F238E27FC236}">
                <a16:creationId xmlns:a16="http://schemas.microsoft.com/office/drawing/2014/main" id="{CED9B251-91F3-0A42-BF03-A89A22E45779}"/>
              </a:ext>
            </a:extLst>
          </p:cNvPr>
          <p:cNvSpPr/>
          <p:nvPr/>
        </p:nvSpPr>
        <p:spPr>
          <a:xfrm>
            <a:off x="0" y="6581001"/>
            <a:ext cx="9144000" cy="276999"/>
          </a:xfrm>
          <a:prstGeom prst="rect">
            <a:avLst/>
          </a:prstGeom>
        </p:spPr>
        <p:txBody>
          <a:bodyPr wrap="square">
            <a:spAutoFit/>
          </a:bodyPr>
          <a:lstStyle/>
          <a:p>
            <a:pPr algn="l"/>
            <a:r>
              <a:rPr lang="pl-PL" sz="1200" b="0" baseline="0" dirty="0" err="1">
                <a:solidFill>
                  <a:schemeClr val="bg1"/>
                </a:solidFill>
              </a:rPr>
              <a:t>https</a:t>
            </a:r>
            <a:r>
              <a:rPr lang="pl-PL" sz="1200" b="0" baseline="0" dirty="0">
                <a:solidFill>
                  <a:schemeClr val="bg1"/>
                </a:solidFill>
              </a:rPr>
              <a:t>://</a:t>
            </a:r>
            <a:r>
              <a:rPr lang="pl-PL" sz="1200" b="0" baseline="0" dirty="0" err="1">
                <a:solidFill>
                  <a:schemeClr val="bg1"/>
                </a:solidFill>
              </a:rPr>
              <a:t>pmpaspeakingofprecision.com</a:t>
            </a:r>
            <a:r>
              <a:rPr lang="pl-PL" sz="1200" b="0" baseline="0" dirty="0">
                <a:solidFill>
                  <a:schemeClr val="bg1"/>
                </a:solidFill>
              </a:rPr>
              <a:t>/2010/08/03/7-causes-for-quench-cracking-of-steel/</a:t>
            </a:r>
          </a:p>
        </p:txBody>
      </p:sp>
      <p:pic>
        <p:nvPicPr>
          <p:cNvPr id="4" name="Obraz 3">
            <a:extLst>
              <a:ext uri="{FF2B5EF4-FFF2-40B4-BE49-F238E27FC236}">
                <a16:creationId xmlns:a16="http://schemas.microsoft.com/office/drawing/2014/main" id="{5757426C-A731-504B-8936-5E3246FFDE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9755" y="1571626"/>
            <a:ext cx="5715000" cy="431800"/>
          </a:xfrm>
          <a:prstGeom prst="rect">
            <a:avLst/>
          </a:prstGeom>
        </p:spPr>
      </p:pic>
      <p:pic>
        <p:nvPicPr>
          <p:cNvPr id="9" name="Obraz 8" descr="Obraz zawierający tekst&#10;&#10;Opis wygenerowany automatycznie">
            <a:extLst>
              <a:ext uri="{FF2B5EF4-FFF2-40B4-BE49-F238E27FC236}">
                <a16:creationId xmlns:a16="http://schemas.microsoft.com/office/drawing/2014/main" id="{C1A3689D-C5E4-D34D-9FEB-9A66100AB6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522538"/>
            <a:ext cx="4665891" cy="2820987"/>
          </a:xfrm>
          <a:prstGeom prst="rect">
            <a:avLst/>
          </a:prstGeom>
        </p:spPr>
      </p:pic>
      <p:pic>
        <p:nvPicPr>
          <p:cNvPr id="12" name="Obraz 11" descr="Obraz zawierający tekst&#10;&#10;Opis wygenerowany automatycznie">
            <a:extLst>
              <a:ext uri="{FF2B5EF4-FFF2-40B4-BE49-F238E27FC236}">
                <a16:creationId xmlns:a16="http://schemas.microsoft.com/office/drawing/2014/main" id="{EAFC4D9E-73E9-CD4D-944F-1B83268816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7577" y="2429602"/>
            <a:ext cx="4543894" cy="2559205"/>
          </a:xfrm>
          <a:prstGeom prst="rect">
            <a:avLst/>
          </a:prstGeom>
        </p:spPr>
      </p:pic>
      <p:pic>
        <p:nvPicPr>
          <p:cNvPr id="14" name="Obraz 13" descr="Obraz zawierający tekst, wewnątrz&#10;&#10;Opis wygenerowany automatycznie">
            <a:extLst>
              <a:ext uri="{FF2B5EF4-FFF2-40B4-BE49-F238E27FC236}">
                <a16:creationId xmlns:a16="http://schemas.microsoft.com/office/drawing/2014/main" id="{DD267B02-C55B-234F-AEF7-8E4F138672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47864" y="5225977"/>
            <a:ext cx="4130165" cy="1157921"/>
          </a:xfrm>
          <a:prstGeom prst="rect">
            <a:avLst/>
          </a:prstGeom>
        </p:spPr>
      </p:pic>
      <p:sp>
        <p:nvSpPr>
          <p:cNvPr id="15" name="Prostokąt 14">
            <a:extLst>
              <a:ext uri="{FF2B5EF4-FFF2-40B4-BE49-F238E27FC236}">
                <a16:creationId xmlns:a16="http://schemas.microsoft.com/office/drawing/2014/main" id="{A3F87DDB-2E5F-F14A-8010-4592AB3BF497}"/>
              </a:ext>
            </a:extLst>
          </p:cNvPr>
          <p:cNvSpPr/>
          <p:nvPr/>
        </p:nvSpPr>
        <p:spPr>
          <a:xfrm>
            <a:off x="3923928" y="6152939"/>
            <a:ext cx="4572000" cy="461665"/>
          </a:xfrm>
          <a:prstGeom prst="rect">
            <a:avLst/>
          </a:prstGeom>
        </p:spPr>
        <p:txBody>
          <a:bodyPr>
            <a:spAutoFit/>
          </a:bodyPr>
          <a:lstStyle/>
          <a:p>
            <a:r>
              <a:rPr lang="pl-PL" sz="1200" b="0" baseline="0" dirty="0" err="1">
                <a:solidFill>
                  <a:schemeClr val="accent2"/>
                </a:solidFill>
              </a:rPr>
              <a:t>https</a:t>
            </a:r>
            <a:r>
              <a:rPr lang="pl-PL" sz="1200" b="0" baseline="0" dirty="0">
                <a:solidFill>
                  <a:schemeClr val="accent2"/>
                </a:solidFill>
              </a:rPr>
              <a:t>://</a:t>
            </a:r>
            <a:r>
              <a:rPr lang="pl-PL" sz="1200" b="0" baseline="0" dirty="0" err="1">
                <a:solidFill>
                  <a:schemeClr val="accent2"/>
                </a:solidFill>
              </a:rPr>
              <a:t>www.industrialheating.com</a:t>
            </a:r>
            <a:r>
              <a:rPr lang="pl-PL" sz="1200" b="0" baseline="0" dirty="0">
                <a:solidFill>
                  <a:schemeClr val="accent2"/>
                </a:solidFill>
              </a:rPr>
              <a:t>/</a:t>
            </a:r>
            <a:r>
              <a:rPr lang="pl-PL" sz="1200" b="0" baseline="0" dirty="0" err="1">
                <a:solidFill>
                  <a:schemeClr val="accent2"/>
                </a:solidFill>
              </a:rPr>
              <a:t>articles</a:t>
            </a:r>
            <a:r>
              <a:rPr lang="pl-PL" sz="1200" b="0" baseline="0" dirty="0">
                <a:solidFill>
                  <a:schemeClr val="accent2"/>
                </a:solidFill>
              </a:rPr>
              <a:t>/90314-quench-cracking?</a:t>
            </a:r>
          </a:p>
        </p:txBody>
      </p:sp>
    </p:spTree>
    <p:extLst>
      <p:ext uri="{BB962C8B-B14F-4D97-AF65-F5344CB8AC3E}">
        <p14:creationId xmlns:p14="http://schemas.microsoft.com/office/powerpoint/2010/main" val="4105119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8</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sp>
        <p:nvSpPr>
          <p:cNvPr id="7" name="Prostokąt 6"/>
          <p:cNvSpPr/>
          <p:nvPr/>
        </p:nvSpPr>
        <p:spPr>
          <a:xfrm>
            <a:off x="1187450" y="908050"/>
            <a:ext cx="6264275" cy="307975"/>
          </a:xfrm>
          <a:prstGeom prst="rect">
            <a:avLst/>
          </a:prstGeom>
        </p:spPr>
        <p:txBody>
          <a:bodyPr>
            <a:spAutoFit/>
          </a:bodyPr>
          <a:lstStyle/>
          <a:p>
            <a:pPr algn="ctr" eaLnBrk="1" hangingPunct="1">
              <a:buFont typeface="Wingdings" pitchFamily="2" charset="2"/>
              <a:buNone/>
              <a:defRPr/>
            </a:pPr>
            <a:r>
              <a:rPr lang="pl-PL" sz="1400" i="1" kern="0" baseline="0" dirty="0">
                <a:solidFill>
                  <a:schemeClr val="accent2"/>
                </a:solidFill>
                <a:latin typeface="Arial" charset="0"/>
              </a:rPr>
              <a:t>(ang. </a:t>
            </a:r>
            <a:r>
              <a:rPr lang="pl-PL" sz="1400" i="1" kern="0" baseline="0" dirty="0" err="1">
                <a:solidFill>
                  <a:schemeClr val="accent2"/>
                </a:solidFill>
                <a:latin typeface="Arial" charset="0"/>
              </a:rPr>
              <a:t>tempering</a:t>
            </a:r>
            <a:r>
              <a:rPr lang="pl-PL" sz="1400" i="1" kern="0" baseline="0" dirty="0">
                <a:solidFill>
                  <a:schemeClr val="accent2"/>
                </a:solidFill>
                <a:latin typeface="Arial" charset="0"/>
              </a:rPr>
              <a:t>)</a:t>
            </a:r>
          </a:p>
        </p:txBody>
      </p:sp>
      <p:pic>
        <p:nvPicPr>
          <p:cNvPr id="2" name="Obraz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sp>
        <p:nvSpPr>
          <p:cNvPr id="11" name="Prostokąt 1"/>
          <p:cNvSpPr>
            <a:spLocks noChangeArrowheads="1"/>
          </p:cNvSpPr>
          <p:nvPr/>
        </p:nvSpPr>
        <p:spPr bwMode="auto">
          <a:xfrm>
            <a:off x="0" y="2311400"/>
            <a:ext cx="91440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lgn="ctr">
              <a:spcBef>
                <a:spcPct val="0"/>
              </a:spcBef>
              <a:buFontTx/>
              <a:buNone/>
            </a:pPr>
            <a:r>
              <a:rPr lang="pl-PL" altLang="pl-PL" sz="1900" baseline="0" dirty="0">
                <a:solidFill>
                  <a:srgbClr val="FF0000"/>
                </a:solidFill>
                <a:latin typeface="Arial" pitchFamily="34" charset="0"/>
              </a:rPr>
              <a:t>Odpuszczanie polega na nagrzaniu stali zahartowanej do temperatury niższej od Ac</a:t>
            </a:r>
            <a:r>
              <a:rPr lang="pl-PL" altLang="pl-PL" sz="1900" baseline="-25000" dirty="0">
                <a:solidFill>
                  <a:srgbClr val="FF0000"/>
                </a:solidFill>
                <a:latin typeface="Arial" pitchFamily="34" charset="0"/>
              </a:rPr>
              <a:t>1</a:t>
            </a:r>
            <a:r>
              <a:rPr lang="pl-PL" altLang="pl-PL" sz="1900" baseline="0" dirty="0">
                <a:solidFill>
                  <a:srgbClr val="FF0000"/>
                </a:solidFill>
                <a:latin typeface="Arial" pitchFamily="34" charset="0"/>
              </a:rPr>
              <a:t>, wygrzaniu przy tej temperaturze i ochłodzeniu do temperatury pokojowej</a:t>
            </a:r>
            <a:r>
              <a:rPr lang="pl-PL" altLang="pl-PL" sz="1900" baseline="0" dirty="0">
                <a:latin typeface="Arial" pitchFamily="34" charset="0"/>
              </a:rPr>
              <a:t>. </a:t>
            </a:r>
          </a:p>
          <a:p>
            <a:pPr>
              <a:spcBef>
                <a:spcPct val="0"/>
              </a:spcBef>
              <a:buFontTx/>
              <a:buNone/>
            </a:pPr>
            <a:endParaRPr lang="pl-PL" altLang="pl-PL" sz="1900" baseline="0" dirty="0">
              <a:latin typeface="Arial" pitchFamily="34" charset="0"/>
            </a:endParaRPr>
          </a:p>
          <a:p>
            <a:pPr>
              <a:spcBef>
                <a:spcPct val="0"/>
              </a:spcBef>
              <a:buFontTx/>
              <a:buNone/>
            </a:pPr>
            <a:r>
              <a:rPr lang="pl-PL" altLang="pl-PL" sz="1900" baseline="0" dirty="0">
                <a:latin typeface="Arial" pitchFamily="34" charset="0"/>
              </a:rPr>
              <a:t>Odpuszczanie należy wykonać bezpośrednio po hartowaniu aby uniknąć stabilizacji austenitu szczątkowego i ewentualnych pęknięć spowodowanych naprężeniami hartowniczymi.</a:t>
            </a:r>
          </a:p>
          <a:p>
            <a:pPr>
              <a:spcBef>
                <a:spcPct val="0"/>
              </a:spcBef>
              <a:buFontTx/>
              <a:buNone/>
            </a:pPr>
            <a:endParaRPr lang="pl-PL" altLang="pl-PL" sz="1900" baseline="0" dirty="0">
              <a:latin typeface="Arial" pitchFamily="34" charset="0"/>
            </a:endParaRPr>
          </a:p>
          <a:p>
            <a:pPr>
              <a:spcBef>
                <a:spcPct val="0"/>
              </a:spcBef>
              <a:buFontTx/>
              <a:buNone/>
            </a:pPr>
            <a:endParaRPr lang="pl-PL" altLang="pl-PL" sz="1900" baseline="0" dirty="0">
              <a:latin typeface="Arial" pitchFamily="34" charset="0"/>
            </a:endParaRPr>
          </a:p>
          <a:p>
            <a:pPr>
              <a:spcBef>
                <a:spcPct val="0"/>
              </a:spcBef>
              <a:buFontTx/>
              <a:buNone/>
            </a:pPr>
            <a:r>
              <a:rPr lang="pl-PL" altLang="pl-PL" sz="1900" baseline="0" dirty="0">
                <a:latin typeface="Arial" pitchFamily="34" charset="0"/>
              </a:rPr>
              <a:t>Siłą napędową przemian zachodzących podczas odpuszczania jest różnica energii swobodnej między fazą metastabilną, jaką jest martenzyt, a mieszaniną faz złożoną z ferrytu i wydzieleń węglików.</a:t>
            </a:r>
          </a:p>
        </p:txBody>
      </p:sp>
    </p:spTree>
    <p:extLst>
      <p:ext uri="{BB962C8B-B14F-4D97-AF65-F5344CB8AC3E}">
        <p14:creationId xmlns:p14="http://schemas.microsoft.com/office/powerpoint/2010/main" val="1096767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Slide Number Placeholder 3"/>
          <p:cNvSpPr>
            <a:spLocks noGrp="1"/>
          </p:cNvSpPr>
          <p:nvPr>
            <p:ph type="sldNum" sz="quarter" idx="12"/>
          </p:nvPr>
        </p:nvSpPr>
        <p:spPr>
          <a:xfrm>
            <a:off x="7670800" y="7321550"/>
            <a:ext cx="1181100" cy="355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a:solidFill>
                  <a:schemeClr val="tx1"/>
                </a:solidFill>
                <a:latin typeface="Verdana" pitchFamily="34" charset="0"/>
              </a:defRPr>
            </a:lvl1pPr>
            <a:lvl2pPr marL="742950" indent="-285750">
              <a:spcBef>
                <a:spcPct val="20000"/>
              </a:spcBef>
              <a:buChar char="–"/>
              <a:defRPr sz="2200">
                <a:solidFill>
                  <a:schemeClr val="tx1"/>
                </a:solidFill>
                <a:latin typeface="Verdana" pitchFamily="34" charset="0"/>
              </a:defRPr>
            </a:lvl2pPr>
            <a:lvl3pPr marL="1143000" indent="-228600">
              <a:spcBef>
                <a:spcPct val="20000"/>
              </a:spcBef>
              <a:buChar char="•"/>
              <a:defRPr sz="2000">
                <a:solidFill>
                  <a:schemeClr val="tx1"/>
                </a:solidFill>
                <a:latin typeface="Verdana" pitchFamily="34" charset="0"/>
              </a:defRPr>
            </a:lvl3pPr>
            <a:lvl4pPr marL="1600200" indent="-228600">
              <a:spcBef>
                <a:spcPct val="20000"/>
              </a:spcBef>
              <a:buChar char="–"/>
              <a:defRPr>
                <a:solidFill>
                  <a:schemeClr val="tx1"/>
                </a:solidFill>
                <a:latin typeface="Verdana" pitchFamily="34" charset="0"/>
              </a:defRPr>
            </a:lvl4pPr>
            <a:lvl5pPr marL="2057400" indent="-228600">
              <a:spcBef>
                <a:spcPct val="20000"/>
              </a:spcBef>
              <a:buChar char="»"/>
              <a:defRPr sz="1600">
                <a:solidFill>
                  <a:schemeClr val="tx1"/>
                </a:solidFill>
                <a:latin typeface="Verdana" pitchFamily="34" charset="0"/>
              </a:defRPr>
            </a:lvl5pPr>
            <a:lvl6pPr marL="2514600" indent="-228600" eaLnBrk="0" fontAlgn="base" hangingPunct="0">
              <a:spcBef>
                <a:spcPct val="20000"/>
              </a:spcBef>
              <a:spcAft>
                <a:spcPct val="0"/>
              </a:spcAft>
              <a:buChar char="»"/>
              <a:defRPr sz="1600">
                <a:solidFill>
                  <a:schemeClr val="tx1"/>
                </a:solidFill>
                <a:latin typeface="Verdana" pitchFamily="34" charset="0"/>
              </a:defRPr>
            </a:lvl6pPr>
            <a:lvl7pPr marL="2971800" indent="-228600" eaLnBrk="0" fontAlgn="base" hangingPunct="0">
              <a:spcBef>
                <a:spcPct val="20000"/>
              </a:spcBef>
              <a:spcAft>
                <a:spcPct val="0"/>
              </a:spcAft>
              <a:buChar char="»"/>
              <a:defRPr sz="1600">
                <a:solidFill>
                  <a:schemeClr val="tx1"/>
                </a:solidFill>
                <a:latin typeface="Verdana" pitchFamily="34" charset="0"/>
              </a:defRPr>
            </a:lvl7pPr>
            <a:lvl8pPr marL="3429000" indent="-228600" eaLnBrk="0" fontAlgn="base" hangingPunct="0">
              <a:spcBef>
                <a:spcPct val="20000"/>
              </a:spcBef>
              <a:spcAft>
                <a:spcPct val="0"/>
              </a:spcAft>
              <a:buChar char="»"/>
              <a:defRPr sz="1600">
                <a:solidFill>
                  <a:schemeClr val="tx1"/>
                </a:solidFill>
                <a:latin typeface="Verdana" pitchFamily="34" charset="0"/>
              </a:defRPr>
            </a:lvl8pPr>
            <a:lvl9pPr marL="3886200" indent="-228600" eaLnBrk="0" fontAlgn="base" hangingPunct="0">
              <a:spcBef>
                <a:spcPct val="20000"/>
              </a:spcBef>
              <a:spcAft>
                <a:spcPct val="0"/>
              </a:spcAft>
              <a:buChar char="»"/>
              <a:defRPr sz="1600">
                <a:solidFill>
                  <a:schemeClr val="tx1"/>
                </a:solidFill>
                <a:latin typeface="Verdana" pitchFamily="34" charset="0"/>
              </a:defRPr>
            </a:lvl9pPr>
          </a:lstStyle>
          <a:p>
            <a:pPr>
              <a:spcBef>
                <a:spcPct val="0"/>
              </a:spcBef>
              <a:buFontTx/>
              <a:buNone/>
            </a:pPr>
            <a:fld id="{707F58D9-3179-4CA2-8A67-E5B5CC5C0905}" type="slidenum">
              <a:rPr lang="en-US" altLang="pl-PL" sz="1400" smtClean="0"/>
              <a:pPr>
                <a:spcBef>
                  <a:spcPct val="0"/>
                </a:spcBef>
                <a:buFontTx/>
                <a:buNone/>
              </a:pPr>
              <a:t>9</a:t>
            </a:fld>
            <a:endParaRPr lang="en-US" altLang="pl-PL" sz="1400"/>
          </a:p>
        </p:txBody>
      </p:sp>
      <p:sp>
        <p:nvSpPr>
          <p:cNvPr id="5" name="Strzałka w lewo 4"/>
          <p:cNvSpPr/>
          <p:nvPr/>
        </p:nvSpPr>
        <p:spPr bwMode="auto">
          <a:xfrm>
            <a:off x="7164288" y="5634956"/>
            <a:ext cx="978408" cy="484632"/>
          </a:xfrm>
          <a:prstGeom prst="leftArrow">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pl-PL" sz="1900" b="1" i="0" u="none" strike="noStrike" cap="none" normalizeH="0" baseline="36000">
              <a:ln>
                <a:noFill/>
              </a:ln>
              <a:solidFill>
                <a:srgbClr val="FF3300"/>
              </a:solidFill>
              <a:effectLst/>
              <a:latin typeface="Arial" charset="0"/>
            </a:endParaRPr>
          </a:p>
        </p:txBody>
      </p:sp>
      <p:sp>
        <p:nvSpPr>
          <p:cNvPr id="6" name="Title 1"/>
          <p:cNvSpPr txBox="1">
            <a:spLocks/>
          </p:cNvSpPr>
          <p:nvPr/>
        </p:nvSpPr>
        <p:spPr>
          <a:xfrm>
            <a:off x="0" y="519113"/>
            <a:ext cx="9144000" cy="533400"/>
          </a:xfrm>
          <a:prstGeom prst="rect">
            <a:avLst/>
          </a:prstGeom>
        </p:spPr>
        <p:txBody>
          <a:bodyPr/>
          <a:lstStyle>
            <a:lvl1pPr algn="l" rtl="0" eaLnBrk="0" fontAlgn="base" hangingPunct="0">
              <a:spcBef>
                <a:spcPct val="0"/>
              </a:spcBef>
              <a:spcAft>
                <a:spcPct val="0"/>
              </a:spcAft>
              <a:defRPr sz="2400" b="1">
                <a:solidFill>
                  <a:schemeClr val="tx2"/>
                </a:solidFill>
                <a:latin typeface="+mj-lt"/>
                <a:ea typeface="+mj-ea"/>
                <a:cs typeface="+mj-cs"/>
              </a:defRPr>
            </a:lvl1pPr>
            <a:lvl2pPr algn="l" rtl="0" eaLnBrk="0" fontAlgn="base" hangingPunct="0">
              <a:spcBef>
                <a:spcPct val="0"/>
              </a:spcBef>
              <a:spcAft>
                <a:spcPct val="0"/>
              </a:spcAft>
              <a:defRPr sz="2400" b="1">
                <a:solidFill>
                  <a:schemeClr val="tx2"/>
                </a:solidFill>
                <a:latin typeface="Verdana" pitchFamily="34" charset="0"/>
              </a:defRPr>
            </a:lvl2pPr>
            <a:lvl3pPr algn="l" rtl="0" eaLnBrk="0" fontAlgn="base" hangingPunct="0">
              <a:spcBef>
                <a:spcPct val="0"/>
              </a:spcBef>
              <a:spcAft>
                <a:spcPct val="0"/>
              </a:spcAft>
              <a:defRPr sz="2400" b="1">
                <a:solidFill>
                  <a:schemeClr val="tx2"/>
                </a:solidFill>
                <a:latin typeface="Verdana" pitchFamily="34" charset="0"/>
              </a:defRPr>
            </a:lvl3pPr>
            <a:lvl4pPr algn="l" rtl="0" eaLnBrk="0" fontAlgn="base" hangingPunct="0">
              <a:spcBef>
                <a:spcPct val="0"/>
              </a:spcBef>
              <a:spcAft>
                <a:spcPct val="0"/>
              </a:spcAft>
              <a:defRPr sz="2400" b="1">
                <a:solidFill>
                  <a:schemeClr val="tx2"/>
                </a:solidFill>
                <a:latin typeface="Verdana" pitchFamily="34" charset="0"/>
              </a:defRPr>
            </a:lvl4pPr>
            <a:lvl5pPr algn="l" rtl="0" eaLnBrk="0" fontAlgn="base" hangingPunct="0">
              <a:spcBef>
                <a:spcPct val="0"/>
              </a:spcBef>
              <a:spcAft>
                <a:spcPct val="0"/>
              </a:spcAft>
              <a:defRPr sz="2400" b="1">
                <a:solidFill>
                  <a:schemeClr val="tx2"/>
                </a:solidFill>
                <a:latin typeface="Verdana" pitchFamily="34" charset="0"/>
              </a:defRPr>
            </a:lvl5pPr>
            <a:lvl6pPr marL="457200" algn="l" rtl="0" fontAlgn="base">
              <a:spcBef>
                <a:spcPct val="0"/>
              </a:spcBef>
              <a:spcAft>
                <a:spcPct val="0"/>
              </a:spcAft>
              <a:defRPr sz="2400" b="1">
                <a:solidFill>
                  <a:schemeClr val="tx2"/>
                </a:solidFill>
                <a:latin typeface="Verdana" pitchFamily="34" charset="0"/>
              </a:defRPr>
            </a:lvl6pPr>
            <a:lvl7pPr marL="914400" algn="l" rtl="0" fontAlgn="base">
              <a:spcBef>
                <a:spcPct val="0"/>
              </a:spcBef>
              <a:spcAft>
                <a:spcPct val="0"/>
              </a:spcAft>
              <a:defRPr sz="2400" b="1">
                <a:solidFill>
                  <a:schemeClr val="tx2"/>
                </a:solidFill>
                <a:latin typeface="Verdana" pitchFamily="34" charset="0"/>
              </a:defRPr>
            </a:lvl7pPr>
            <a:lvl8pPr marL="1371600" algn="l" rtl="0" fontAlgn="base">
              <a:spcBef>
                <a:spcPct val="0"/>
              </a:spcBef>
              <a:spcAft>
                <a:spcPct val="0"/>
              </a:spcAft>
              <a:defRPr sz="2400" b="1">
                <a:solidFill>
                  <a:schemeClr val="tx2"/>
                </a:solidFill>
                <a:latin typeface="Verdana" pitchFamily="34" charset="0"/>
              </a:defRPr>
            </a:lvl8pPr>
            <a:lvl9pPr marL="1828800" algn="l" rtl="0" fontAlgn="base">
              <a:spcBef>
                <a:spcPct val="0"/>
              </a:spcBef>
              <a:spcAft>
                <a:spcPct val="0"/>
              </a:spcAft>
              <a:defRPr sz="2400" b="1">
                <a:solidFill>
                  <a:schemeClr val="tx2"/>
                </a:solidFill>
                <a:latin typeface="Verdana" pitchFamily="34" charset="0"/>
              </a:defRPr>
            </a:lvl9pPr>
          </a:lstStyle>
          <a:p>
            <a:pPr algn="ctr">
              <a:defRPr/>
            </a:pPr>
            <a:r>
              <a:rPr lang="pl-PL" altLang="pl-PL" kern="0" baseline="0" dirty="0">
                <a:solidFill>
                  <a:srgbClr val="006600"/>
                </a:solidFill>
              </a:rPr>
              <a:t>ODPUSZCZANIE</a:t>
            </a:r>
            <a:endParaRPr lang="en-US" altLang="pl-PL" kern="0" baseline="0" dirty="0">
              <a:solidFill>
                <a:srgbClr val="006600"/>
              </a:solidFill>
            </a:endParaRPr>
          </a:p>
        </p:txBody>
      </p:sp>
      <p:sp>
        <p:nvSpPr>
          <p:cNvPr id="7" name="Prostokąt 6"/>
          <p:cNvSpPr/>
          <p:nvPr/>
        </p:nvSpPr>
        <p:spPr>
          <a:xfrm>
            <a:off x="1187450" y="908050"/>
            <a:ext cx="6264275" cy="307975"/>
          </a:xfrm>
          <a:prstGeom prst="rect">
            <a:avLst/>
          </a:prstGeom>
        </p:spPr>
        <p:txBody>
          <a:bodyPr>
            <a:spAutoFit/>
          </a:bodyPr>
          <a:lstStyle/>
          <a:p>
            <a:pPr algn="ctr" eaLnBrk="1" hangingPunct="1">
              <a:buFont typeface="Wingdings" pitchFamily="2" charset="2"/>
              <a:buNone/>
              <a:defRPr/>
            </a:pPr>
            <a:r>
              <a:rPr lang="pl-PL" sz="1400" i="1" kern="0" baseline="0" dirty="0">
                <a:solidFill>
                  <a:schemeClr val="accent2"/>
                </a:solidFill>
                <a:latin typeface="Arial" charset="0"/>
              </a:rPr>
              <a:t>(ang. </a:t>
            </a:r>
            <a:r>
              <a:rPr lang="pl-PL" sz="1400" i="1" kern="0" baseline="0" dirty="0" err="1">
                <a:solidFill>
                  <a:schemeClr val="accent2"/>
                </a:solidFill>
                <a:latin typeface="Arial" charset="0"/>
              </a:rPr>
              <a:t>tempering</a:t>
            </a:r>
            <a:r>
              <a:rPr lang="pl-PL" sz="1400" i="1" kern="0" baseline="0" dirty="0">
                <a:solidFill>
                  <a:schemeClr val="accent2"/>
                </a:solidFill>
                <a:latin typeface="Arial" charset="0"/>
              </a:rPr>
              <a:t>)</a:t>
            </a:r>
          </a:p>
        </p:txBody>
      </p:sp>
      <p:pic>
        <p:nvPicPr>
          <p:cNvPr id="2" name="Obraz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60195" y="0"/>
            <a:ext cx="1383805" cy="1440000"/>
          </a:xfrm>
          <a:prstGeom prst="rect">
            <a:avLst/>
          </a:prstGeom>
        </p:spPr>
      </p:pic>
      <p:pic>
        <p:nvPicPr>
          <p:cNvPr id="4" name="Obraz 3">
            <a:extLst>
              <a:ext uri="{FF2B5EF4-FFF2-40B4-BE49-F238E27FC236}">
                <a16:creationId xmlns:a16="http://schemas.microsoft.com/office/drawing/2014/main" id="{33BE1FEA-EF65-4D45-BDFC-C04F69C8A6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660" y="2039426"/>
            <a:ext cx="8534679" cy="3835337"/>
          </a:xfrm>
          <a:prstGeom prst="rect">
            <a:avLst/>
          </a:prstGeom>
        </p:spPr>
      </p:pic>
    </p:spTree>
    <p:extLst>
      <p:ext uri="{BB962C8B-B14F-4D97-AF65-F5344CB8AC3E}">
        <p14:creationId xmlns:p14="http://schemas.microsoft.com/office/powerpoint/2010/main" val="273584533"/>
      </p:ext>
    </p:extLst>
  </p:cSld>
  <p:clrMapOvr>
    <a:masterClrMapping/>
  </p:clrMapOvr>
</p:sld>
</file>

<file path=ppt/theme/theme1.xml><?xml version="1.0" encoding="utf-8"?>
<a:theme xmlns:a="http://schemas.openxmlformats.org/drawingml/2006/main" name="Projekt domyślny">
  <a:themeElements>
    <a:clrScheme name="Projekt domyśln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ojekt domyślny">
      <a:majorFont>
        <a:latin typeface="Verdana"/>
        <a:ea typeface=""/>
        <a:cs typeface=""/>
      </a:majorFont>
      <a:minorFont>
        <a:latin typeface="Verdana"/>
        <a:ea typeface=""/>
        <a:cs typeface=""/>
      </a:minorFont>
    </a:fontScheme>
    <a:fmtScheme name="Pakiet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pl-PL" sz="1900" b="1" i="0" u="none" strike="noStrike" cap="none" normalizeH="0" baseline="36000" smtClean="0">
            <a:ln>
              <a:noFill/>
            </a:ln>
            <a:solidFill>
              <a:srgbClr val="FF3300"/>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pl-PL" sz="1900" b="1" i="0" u="none" strike="noStrike" cap="none" normalizeH="0" baseline="36000" smtClean="0">
            <a:ln>
              <a:noFill/>
            </a:ln>
            <a:solidFill>
              <a:srgbClr val="FF3300"/>
            </a:solidFill>
            <a:effectLst/>
            <a:latin typeface="Arial" charset="0"/>
          </a:defRPr>
        </a:defPPr>
      </a:lstStyle>
    </a:lnDef>
  </a:objectDefaults>
  <a:extraClrSchemeLst>
    <a:extraClrScheme>
      <a:clrScheme name="Projekt domyśln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ojekt domyślny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rojekt domyślny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rojekt domyślny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rojekt domyślny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rojekt domyślny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rojekt domyślny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rojekt domyślny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rojekt domyślny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rojekt domyślny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rojekt domyślny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rojekt domyślny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akiet 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6930</TotalTime>
  <Words>1527</Words>
  <Application>Microsoft Macintosh PowerPoint</Application>
  <PresentationFormat>Pokaz na ekranie (4:3)</PresentationFormat>
  <Paragraphs>157</Paragraphs>
  <Slides>31</Slides>
  <Notes>1</Notes>
  <HiddenSlides>0</HiddenSlides>
  <MMClips>0</MMClips>
  <ScaleCrop>false</ScaleCrop>
  <HeadingPairs>
    <vt:vector size="6" baseType="variant">
      <vt:variant>
        <vt:lpstr>Używane czcionki</vt:lpstr>
      </vt:variant>
      <vt:variant>
        <vt:i4>5</vt:i4>
      </vt:variant>
      <vt:variant>
        <vt:lpstr>Motyw</vt:lpstr>
      </vt:variant>
      <vt:variant>
        <vt:i4>1</vt:i4>
      </vt:variant>
      <vt:variant>
        <vt:lpstr>Tytuły slajdów</vt:lpstr>
      </vt:variant>
      <vt:variant>
        <vt:i4>31</vt:i4>
      </vt:variant>
    </vt:vector>
  </HeadingPairs>
  <TitlesOfParts>
    <vt:vector size="37" baseType="lpstr">
      <vt:lpstr>Arial</vt:lpstr>
      <vt:lpstr>Calibri</vt:lpstr>
      <vt:lpstr>Symbol</vt:lpstr>
      <vt:lpstr>Verdana</vt:lpstr>
      <vt:lpstr>Wingdings</vt:lpstr>
      <vt:lpstr>Projekt domyślny</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METALOZNAWSTWO ŚLEDCZE</vt:lpstr>
      <vt:lpstr>METALOZNAWSTWO ŚLEDCZE</vt:lpstr>
      <vt:lpstr>METALOZNAWSTWO ŚLEDCZE</vt:lpstr>
      <vt:lpstr>METALOZNAWSTWO ŚLEDCZE</vt:lpstr>
      <vt:lpstr>METALOZNAWSTWO ŚLEDCZE</vt:lpstr>
      <vt:lpstr>METALOZNAWSTWO ŚLEDCZE</vt:lpstr>
      <vt:lpstr>METALOZNAWSTWO ŚLEDCZE</vt:lpstr>
      <vt:lpstr>METALOZNAWSTWO ŚLEDCZE</vt:lpstr>
      <vt:lpstr>Prezentacja programu PowerPoint</vt:lpstr>
      <vt:lpstr>Prezentacja programu PowerPoint</vt:lpstr>
      <vt:lpstr>Prezentacja programu PowerPoint</vt:lpstr>
      <vt:lpstr>Prezentacja programu PowerPoint</vt:lpstr>
    </vt:vector>
  </TitlesOfParts>
  <Company>AGH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Slajd 1</dc:title>
  <dc:creator>Bogdan</dc:creator>
  <cp:lastModifiedBy>Bogdan Pawłowski</cp:lastModifiedBy>
  <cp:revision>1092</cp:revision>
  <dcterms:created xsi:type="dcterms:W3CDTF">2007-09-26T12:45:04Z</dcterms:created>
  <dcterms:modified xsi:type="dcterms:W3CDTF">2022-12-12T15:35:41Z</dcterms:modified>
</cp:coreProperties>
</file>

<file path=docProps/thumbnail.jpeg>
</file>